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handoutMasterIdLst>
    <p:handoutMasterId r:id="rId31"/>
  </p:handoutMasterIdLst>
  <p:sldIdLst>
    <p:sldId id="301" r:id="rId2"/>
    <p:sldId id="299" r:id="rId3"/>
    <p:sldId id="283" r:id="rId4"/>
    <p:sldId id="303" r:id="rId5"/>
    <p:sldId id="307" r:id="rId6"/>
    <p:sldId id="302" r:id="rId7"/>
    <p:sldId id="281" r:id="rId8"/>
    <p:sldId id="257" r:id="rId9"/>
    <p:sldId id="260" r:id="rId10"/>
    <p:sldId id="261" r:id="rId11"/>
    <p:sldId id="275" r:id="rId12"/>
    <p:sldId id="288" r:id="rId13"/>
    <p:sldId id="277" r:id="rId14"/>
    <p:sldId id="262" r:id="rId15"/>
    <p:sldId id="263" r:id="rId16"/>
    <p:sldId id="278" r:id="rId17"/>
    <p:sldId id="289" r:id="rId18"/>
    <p:sldId id="265" r:id="rId19"/>
    <p:sldId id="293" r:id="rId20"/>
    <p:sldId id="269" r:id="rId21"/>
    <p:sldId id="291" r:id="rId22"/>
    <p:sldId id="280" r:id="rId23"/>
    <p:sldId id="282" r:id="rId24"/>
    <p:sldId id="305" r:id="rId25"/>
    <p:sldId id="295" r:id="rId26"/>
    <p:sldId id="298" r:id="rId27"/>
    <p:sldId id="306" r:id="rId28"/>
    <p:sldId id="296"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76"/>
    <a:srgbClr val="0C3B5D"/>
    <a:srgbClr val="0099FF"/>
    <a:srgbClr val="3399FF"/>
    <a:srgbClr val="144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420" autoAdjust="0"/>
  </p:normalViewPr>
  <p:slideViewPr>
    <p:cSldViewPr>
      <p:cViewPr varScale="1">
        <p:scale>
          <a:sx n="62" d="100"/>
          <a:sy n="62" d="100"/>
        </p:scale>
        <p:origin x="960" y="96"/>
      </p:cViewPr>
      <p:guideLst>
        <p:guide orient="horz" pos="2160"/>
        <p:guide pos="2880"/>
      </p:guideLst>
    </p:cSldViewPr>
  </p:slideViewPr>
  <p:outlineViewPr>
    <p:cViewPr>
      <p:scale>
        <a:sx n="33" d="100"/>
        <a:sy n="33" d="100"/>
      </p:scale>
      <p:origin x="240" y="96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5" d="100"/>
          <a:sy n="55" d="100"/>
        </p:scale>
        <p:origin x="-18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6B11A5E-F3EF-4936-8ACD-49952C69B0B2}" type="datetimeFigureOut">
              <a:rPr lang="en-US"/>
              <a:pPr>
                <a:defRPr/>
              </a:pPr>
              <a:t>2/5/2019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9B6A7134-5648-4775-B9CE-1D19871074CA}" type="slidenum">
              <a:rPr lang="en-US"/>
              <a:pPr>
                <a:defRPr/>
              </a:pPr>
              <a:t>‹#›</a:t>
            </a:fld>
            <a:endParaRPr lang="en-US" dirty="0"/>
          </a:p>
        </p:txBody>
      </p:sp>
    </p:spTree>
    <p:extLst>
      <p:ext uri="{BB962C8B-B14F-4D97-AF65-F5344CB8AC3E}">
        <p14:creationId xmlns:p14="http://schemas.microsoft.com/office/powerpoint/2010/main" val="131743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4A4B848-F1C9-44E3-8C16-495376D9456C}" type="datetimeFigureOut">
              <a:rPr lang="en-US"/>
              <a:pPr>
                <a:defRPr/>
              </a:pPr>
              <a:t>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7CFFCAE-A15F-4FB5-B5B6-7058C3D89A68}" type="slidenum">
              <a:rPr lang="en-US"/>
              <a:pPr>
                <a:defRPr/>
              </a:pPr>
              <a:t>‹#›</a:t>
            </a:fld>
            <a:endParaRPr lang="en-US" dirty="0"/>
          </a:p>
        </p:txBody>
      </p:sp>
    </p:spTree>
    <p:extLst>
      <p:ext uri="{BB962C8B-B14F-4D97-AF65-F5344CB8AC3E}">
        <p14:creationId xmlns:p14="http://schemas.microsoft.com/office/powerpoint/2010/main" val="151297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CFFCAE-A15F-4FB5-B5B6-7058C3D89A68}" type="slidenum">
              <a:rPr lang="en-US" smtClean="0"/>
              <a:pPr>
                <a:defRPr/>
              </a:pPr>
              <a:t>1</a:t>
            </a:fld>
            <a:endParaRPr lang="en-US" dirty="0"/>
          </a:p>
        </p:txBody>
      </p:sp>
    </p:spTree>
    <p:extLst>
      <p:ext uri="{BB962C8B-B14F-4D97-AF65-F5344CB8AC3E}">
        <p14:creationId xmlns:p14="http://schemas.microsoft.com/office/powerpoint/2010/main" val="112525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4A5597-D5FC-441C-A7F2-DFB4B7AAB0C9}"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250359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2713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52CCE0-E7F3-4210-AB76-EA325F27B2B8}"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39262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914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A36045-1BB3-40AC-AD9F-304D7B8C9CFF}"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29855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53004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sz="900">
              <a:ea typeface="MS PGothic" pitchFamily="34" charset="-128"/>
            </a:endParaRPr>
          </a:p>
        </p:txBody>
      </p:sp>
    </p:spTree>
    <p:extLst>
      <p:ext uri="{BB962C8B-B14F-4D97-AF65-F5344CB8AC3E}">
        <p14:creationId xmlns:p14="http://schemas.microsoft.com/office/powerpoint/2010/main" val="332963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5D2C2E-B93B-40FE-9E8F-2D55635BB466}"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44038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1DBE9A-EF7B-4457-A979-A67ADCBF65D9}"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178802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B0A148-52B1-46D6-8BFD-FF4D9578A598}"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59009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5360EC-ECAD-4438-85E5-72D8A9B6CB91}"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94694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8547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71A29C-9430-4E32-88EA-8F2328995458}"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407085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969303-4570-4989-9A2D-E09D6D5372F3}"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189595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3944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BFF7B11-3FAE-47FD-8E66-9C327EAA9D8A}" type="datetimeFigureOut">
              <a:rPr lang="en-US"/>
              <a:pPr>
                <a:defRPr/>
              </a:pPr>
              <a:t>2/5/2019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6A9E8A-0CA3-4711-A59F-64014B05A6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0783E42-D194-461F-ABD5-744F3A391535}" type="datetimeFigureOut">
              <a:rPr lang="en-US"/>
              <a:pPr>
                <a:defRPr/>
              </a:pPr>
              <a:t>2/5/2019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1F3315E-C2B6-4E73-B364-198F41EAA0A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210E0FE-ED2C-49A3-A4F1-3A66C8D56B73}" type="datetimeFigureOut">
              <a:rPr lang="en-US"/>
              <a:pPr>
                <a:defRPr/>
              </a:pPr>
              <a:t>2/5/2019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8A1C266-AF82-44D3-B236-894027E915A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FBDF47E-A2A6-4023-B6AF-D5CD1F0FF9A3}" type="datetimeFigureOut">
              <a:rPr lang="en-US"/>
              <a:pPr>
                <a:defRPr/>
              </a:pPr>
              <a:t>2/5/2019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5D6ADFC-0508-4C23-8423-13FF25CEAF0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178C8D5F-CFB3-4F60-89B8-7BDEA3EDC65E}" type="datetimeFigureOut">
              <a:rPr lang="en-US"/>
              <a:pPr>
                <a:defRPr/>
              </a:pPr>
              <a:t>2/5/2019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E8A12E7-B157-4556-99EC-BF3F784F5B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77D6C9A-7EA0-4723-9438-12F5CA2ECA05}" type="datetimeFigureOut">
              <a:rPr lang="en-US"/>
              <a:pPr>
                <a:defRPr/>
              </a:pPr>
              <a:t>2/5/2019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6C3A3FA-1181-4815-A84C-5DE283F40C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AB639E89-5577-4DA3-A4B3-DA93B073F765}" type="datetimeFigureOut">
              <a:rPr lang="en-US"/>
              <a:pPr>
                <a:defRPr/>
              </a:pPr>
              <a:t>2/5/2019</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9EF5469-BBCF-4EDB-95EC-0EF71812F8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C603F4D2-8AF0-40B5-A331-0ABBF3204D1B}" type="datetimeFigureOut">
              <a:rPr lang="en-US"/>
              <a:pPr>
                <a:defRPr/>
              </a:pPr>
              <a:t>2/5/2019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7BA131E-62B7-469B-BE21-8C94CD7903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851F2A5-2592-4E36-9B62-B087E6C5EF66}" type="datetimeFigureOut">
              <a:rPr lang="en-US"/>
              <a:pPr>
                <a:defRPr/>
              </a:pPr>
              <a:t>2/5/2019</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4387750-BCC4-48A3-9990-F58A505B02B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017F87F-2A32-4174-8B58-483AAAFECF46}" type="datetimeFigureOut">
              <a:rPr lang="en-US"/>
              <a:pPr>
                <a:defRPr/>
              </a:pPr>
              <a:t>2/5/2019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5FCA317-A924-4252-B441-D50B6F47A3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F55DD25-3652-4206-9BF7-4889BD2D9126}" type="datetimeFigureOut">
              <a:rPr lang="en-US"/>
              <a:pPr>
                <a:defRPr/>
              </a:pPr>
              <a:t>2/5/2019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6B7CC8-5541-4427-88AC-8AAFDD9A2A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CEFD0DEF-EB84-4225-B1E9-1753ED9C04C8}" type="datetimeFigureOut">
              <a:rPr lang="en-US"/>
              <a:pPr>
                <a:defRPr/>
              </a:pPr>
              <a:t>2/5/2019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6A156F83-8FB1-4CDC-9072-199A98F62CA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hyperlink" Target="mailto:nbatista@bawib.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bawib.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9"/>
          <p:cNvGrpSpPr>
            <a:grpSpLocks/>
          </p:cNvGrpSpPr>
          <p:nvPr/>
        </p:nvGrpSpPr>
        <p:grpSpPr bwMode="auto">
          <a:xfrm>
            <a:off x="0" y="1066800"/>
            <a:ext cx="8839200" cy="2819400"/>
            <a:chOff x="-76200" y="1524000"/>
            <a:chExt cx="8839200" cy="2819400"/>
          </a:xfrm>
        </p:grpSpPr>
        <p:sp>
          <p:nvSpPr>
            <p:cNvPr id="4102" name="Text Box 4"/>
            <p:cNvSpPr txBox="1">
              <a:spLocks noChangeArrowheads="1"/>
            </p:cNvSpPr>
            <p:nvPr/>
          </p:nvSpPr>
          <p:spPr bwMode="auto">
            <a:xfrm>
              <a:off x="-76200" y="1600200"/>
              <a:ext cx="3352800" cy="2286000"/>
            </a:xfrm>
            <a:prstGeom prst="rect">
              <a:avLst/>
            </a:prstGeom>
            <a:noFill/>
            <a:ln w="9525">
              <a:noFill/>
              <a:miter lim="800000"/>
              <a:headEnd/>
              <a:tailEnd/>
            </a:ln>
          </p:spPr>
          <p:txBody>
            <a:bodyPr/>
            <a:lstStyle/>
            <a:p>
              <a:pPr algn="r">
                <a:spcAft>
                  <a:spcPts val="1000"/>
                </a:spcAft>
              </a:pPr>
              <a:r>
                <a:rPr lang="en-US" sz="4000" b="1" dirty="0">
                  <a:solidFill>
                    <a:srgbClr val="0C3B5D"/>
                  </a:solidFill>
                  <a:effectLst>
                    <a:outerShdw blurRad="38100" dist="38100" dir="2700000" algn="tl">
                      <a:srgbClr val="000000">
                        <a:alpha val="43137"/>
                      </a:srgbClr>
                    </a:outerShdw>
                  </a:effectLst>
                  <a:latin typeface="Arial Nova Light" panose="020B0304020202020204" pitchFamily="34" charset="0"/>
                </a:rPr>
                <a:t>Future Entrepreneurs </a:t>
              </a:r>
            </a:p>
            <a:p>
              <a:pPr algn="r">
                <a:spcAft>
                  <a:spcPts val="1000"/>
                </a:spcAft>
              </a:pPr>
              <a:r>
                <a:rPr lang="en-US" sz="4000" b="1" dirty="0">
                  <a:solidFill>
                    <a:srgbClr val="0C3B5D"/>
                  </a:solidFill>
                  <a:effectLst>
                    <a:outerShdw blurRad="38100" dist="38100" dir="2700000" algn="tl">
                      <a:srgbClr val="000000">
                        <a:alpha val="43137"/>
                      </a:srgbClr>
                    </a:outerShdw>
                  </a:effectLst>
                  <a:latin typeface="Arial Nova Light" panose="020B0304020202020204" pitchFamily="34" charset="0"/>
                </a:rPr>
                <a:t>Series </a:t>
              </a:r>
            </a:p>
            <a:p>
              <a:endParaRPr lang="en-US" dirty="0"/>
            </a:p>
          </p:txBody>
        </p:sp>
        <p:sp>
          <p:nvSpPr>
            <p:cNvPr id="4103" name="Text Box 5"/>
            <p:cNvSpPr txBox="1">
              <a:spLocks noChangeArrowheads="1"/>
            </p:cNvSpPr>
            <p:nvPr/>
          </p:nvSpPr>
          <p:spPr bwMode="auto">
            <a:xfrm>
              <a:off x="5943600" y="1524000"/>
              <a:ext cx="2819400" cy="2133600"/>
            </a:xfrm>
            <a:prstGeom prst="rect">
              <a:avLst/>
            </a:prstGeom>
            <a:noFill/>
            <a:ln w="9525">
              <a:noFill/>
              <a:miter lim="800000"/>
              <a:headEnd/>
              <a:tailEnd/>
            </a:ln>
          </p:spPr>
          <p:txBody>
            <a:bodyPr/>
            <a:lstStyle/>
            <a:p>
              <a:pPr>
                <a:spcAft>
                  <a:spcPts val="1000"/>
                </a:spcAft>
              </a:pPr>
              <a:r>
                <a:rPr lang="en-US" sz="4000" b="1" dirty="0">
                  <a:solidFill>
                    <a:srgbClr val="0C3B5D"/>
                  </a:solidFill>
                  <a:effectLst>
                    <a:outerShdw blurRad="38100" dist="38100" dir="2700000" algn="tl">
                      <a:srgbClr val="000000">
                        <a:alpha val="43137"/>
                      </a:srgbClr>
                    </a:outerShdw>
                  </a:effectLst>
                  <a:latin typeface="Arial Nova Light" panose="020B0304020202020204" pitchFamily="34" charset="0"/>
                </a:rPr>
                <a:t>Youth Business Plan Competition</a:t>
              </a:r>
              <a:endParaRPr lang="en-US" sz="4000" dirty="0">
                <a:solidFill>
                  <a:srgbClr val="0C3B5D"/>
                </a:solidFill>
                <a:effectLst>
                  <a:outerShdw blurRad="38100" dist="38100" dir="2700000" algn="tl">
                    <a:srgbClr val="000000">
                      <a:alpha val="43137"/>
                    </a:srgbClr>
                  </a:outerShdw>
                </a:effectLst>
                <a:latin typeface="Arial Nova Light" panose="020B0304020202020204" pitchFamily="34" charset="0"/>
              </a:endParaRPr>
            </a:p>
          </p:txBody>
        </p:sp>
        <p:pic>
          <p:nvPicPr>
            <p:cNvPr id="4104" name="Picture 3" descr="http://todaysfacilitymanager.com/tfm-forum/images/suits.jpg"/>
            <p:cNvPicPr>
              <a:picLocks noChangeAspect="1" noChangeArrowheads="1"/>
            </p:cNvPicPr>
            <p:nvPr/>
          </p:nvPicPr>
          <p:blipFill>
            <a:blip r:embed="rId4" cstate="print"/>
            <a:srcRect/>
            <a:stretch>
              <a:fillRect/>
            </a:stretch>
          </p:blipFill>
          <p:spPr bwMode="auto">
            <a:xfrm>
              <a:off x="3276600" y="1619250"/>
              <a:ext cx="2549525" cy="2724150"/>
            </a:xfrm>
            <a:prstGeom prst="rect">
              <a:avLst/>
            </a:prstGeom>
            <a:noFill/>
            <a:ln w="9525">
              <a:noFill/>
              <a:miter lim="800000"/>
              <a:headEnd/>
              <a:tailEnd/>
            </a:ln>
          </p:spPr>
        </p:pic>
      </p:grpSp>
      <p:sp>
        <p:nvSpPr>
          <p:cNvPr id="4099" name="TextBox 8"/>
          <p:cNvSpPr txBox="1">
            <a:spLocks noChangeArrowheads="1"/>
          </p:cNvSpPr>
          <p:nvPr/>
        </p:nvSpPr>
        <p:spPr bwMode="auto">
          <a:xfrm>
            <a:off x="30997" y="3722258"/>
            <a:ext cx="9113003" cy="3139321"/>
          </a:xfrm>
          <a:prstGeom prst="rect">
            <a:avLst/>
          </a:prstGeom>
          <a:noFill/>
          <a:ln w="9525">
            <a:noFill/>
            <a:miter lim="800000"/>
            <a:headEnd/>
            <a:tailEnd/>
          </a:ln>
        </p:spPr>
        <p:txBody>
          <a:bodyPr wrap="square" anchor="ctr">
            <a:spAutoFit/>
          </a:bodyPr>
          <a:lstStyle/>
          <a:p>
            <a:pPr algn="ctr"/>
            <a:r>
              <a:rPr lang="en-US" b="1" dirty="0">
                <a:solidFill>
                  <a:schemeClr val="bg1"/>
                </a:solidFill>
              </a:rPr>
              <a:t>Submit the Written Business Plan and PowerPoint by email to:</a:t>
            </a:r>
          </a:p>
          <a:p>
            <a:pPr algn="ctr"/>
            <a:endParaRPr lang="en-US" b="1" dirty="0">
              <a:solidFill>
                <a:schemeClr val="bg1"/>
              </a:solidFill>
              <a:latin typeface="Garamond" pitchFamily="18" charset="0"/>
            </a:endParaRPr>
          </a:p>
          <a:p>
            <a:pPr algn="ctr"/>
            <a:r>
              <a:rPr lang="en-US" dirty="0">
                <a:solidFill>
                  <a:schemeClr val="bg1"/>
                </a:solidFill>
              </a:rPr>
              <a:t>Nicoline Batista</a:t>
            </a:r>
          </a:p>
          <a:p>
            <a:pPr algn="ctr"/>
            <a:r>
              <a:rPr lang="en-US" dirty="0">
                <a:solidFill>
                  <a:schemeClr val="bg1"/>
                </a:solidFill>
              </a:rPr>
              <a:t>Connecting Activities Coordinator</a:t>
            </a:r>
          </a:p>
          <a:p>
            <a:pPr algn="ctr"/>
            <a:r>
              <a:rPr lang="en-US" dirty="0">
                <a:solidFill>
                  <a:schemeClr val="bg1"/>
                </a:solidFill>
                <a:hlinkClick r:id="rId5"/>
              </a:rPr>
              <a:t>nbatista@masshiregbwb.org</a:t>
            </a:r>
            <a:endParaRPr lang="en-US" dirty="0">
              <a:solidFill>
                <a:schemeClr val="bg1"/>
              </a:solidFill>
            </a:endParaRPr>
          </a:p>
          <a:p>
            <a:pPr algn="ctr"/>
            <a:r>
              <a:rPr lang="en-US" dirty="0">
                <a:solidFill>
                  <a:schemeClr val="bg1"/>
                </a:solidFill>
                <a:latin typeface="Garamond" pitchFamily="18" charset="0"/>
              </a:rPr>
              <a:t> </a:t>
            </a:r>
          </a:p>
          <a:p>
            <a:pPr algn="ctr"/>
            <a:r>
              <a:rPr lang="en-US" b="1" dirty="0">
                <a:solidFill>
                  <a:schemeClr val="bg1"/>
                </a:solidFill>
              </a:rPr>
              <a:t>If you are unable to email, please bring a copy on a CD or Flash Drive to:</a:t>
            </a:r>
            <a:r>
              <a:rPr lang="en-US" b="1" u="sng" dirty="0">
                <a:solidFill>
                  <a:schemeClr val="bg1"/>
                </a:solidFill>
              </a:rPr>
              <a:t> </a:t>
            </a:r>
          </a:p>
          <a:p>
            <a:pPr algn="ctr"/>
            <a:endParaRPr lang="en-US" dirty="0">
              <a:solidFill>
                <a:schemeClr val="bg1"/>
              </a:solidFill>
            </a:endParaRPr>
          </a:p>
          <a:p>
            <a:pPr algn="ctr"/>
            <a:r>
              <a:rPr lang="en-US" dirty="0">
                <a:solidFill>
                  <a:schemeClr val="bg1"/>
                </a:solidFill>
              </a:rPr>
              <a:t>MassHire Greater Brockton YouthWorks </a:t>
            </a:r>
          </a:p>
          <a:p>
            <a:pPr algn="ctr"/>
            <a:r>
              <a:rPr lang="en-US" dirty="0">
                <a:solidFill>
                  <a:schemeClr val="bg1"/>
                </a:solidFill>
              </a:rPr>
              <a:t>34 School Street, Lower Level </a:t>
            </a:r>
          </a:p>
          <a:p>
            <a:pPr algn="ctr"/>
            <a:r>
              <a:rPr lang="en-US" dirty="0">
                <a:solidFill>
                  <a:schemeClr val="bg1"/>
                </a:solidFill>
              </a:rPr>
              <a:t>Brockton, MA 02301 </a:t>
            </a:r>
          </a:p>
        </p:txBody>
      </p:sp>
      <p:sp>
        <p:nvSpPr>
          <p:cNvPr id="10" name="TextBox 9"/>
          <p:cNvSpPr txBox="1"/>
          <p:nvPr/>
        </p:nvSpPr>
        <p:spPr bwMode="auto">
          <a:xfrm>
            <a:off x="1905000" y="248705"/>
            <a:ext cx="5486400" cy="507831"/>
          </a:xfrm>
          <a:prstGeom prst="rect">
            <a:avLst/>
          </a:prstGeom>
          <a:noFill/>
          <a:ln w="9525">
            <a:noFill/>
            <a:miter lim="800000"/>
            <a:headEnd/>
            <a:tailEnd/>
          </a:ln>
        </p:spPr>
        <p:txBody>
          <a:bodyPr wrap="square" rtlCol="0">
            <a:spAutoFit/>
          </a:bodyPr>
          <a:lstStyle/>
          <a:p>
            <a:pPr algn="ctr">
              <a:spcAft>
                <a:spcPts val="1000"/>
              </a:spcAft>
            </a:pPr>
            <a:r>
              <a:rPr lang="en-US" sz="2700" b="1" u="sng" dirty="0">
                <a:solidFill>
                  <a:srgbClr val="FF0000"/>
                </a:solidFill>
                <a:latin typeface="Arial Nova Light" panose="020B0304020202020204" pitchFamily="34" charset="0"/>
              </a:rPr>
              <a:t>Due by 3:00 p.m. on April 15, 2019!</a:t>
            </a:r>
          </a:p>
        </p:txBody>
      </p:sp>
      <p:pic>
        <p:nvPicPr>
          <p:cNvPr id="11" name="Picture 10">
            <a:extLst>
              <a:ext uri="{FF2B5EF4-FFF2-40B4-BE49-F238E27FC236}">
                <a16:creationId xmlns:a16="http://schemas.microsoft.com/office/drawing/2014/main" id="{F66B349A-250B-4ED1-BAD4-4F18ED36A62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097" y="211496"/>
            <a:ext cx="1835903" cy="648176"/>
          </a:xfrm>
          <a:prstGeom prst="rect">
            <a:avLst/>
          </a:prstGeom>
          <a:noFill/>
          <a:ln>
            <a:noFill/>
          </a:ln>
          <a:effectLst/>
        </p:spPr>
      </p:pic>
      <p:graphicFrame>
        <p:nvGraphicFramePr>
          <p:cNvPr id="2" name="Object 1">
            <a:extLst>
              <a:ext uri="{FF2B5EF4-FFF2-40B4-BE49-F238E27FC236}">
                <a16:creationId xmlns:a16="http://schemas.microsoft.com/office/drawing/2014/main" id="{FB290CE5-7FF6-4ABC-8203-49E3122788A5}"/>
              </a:ext>
            </a:extLst>
          </p:cNvPr>
          <p:cNvGraphicFramePr>
            <a:graphicFrameLocks noChangeAspect="1"/>
          </p:cNvGraphicFramePr>
          <p:nvPr>
            <p:extLst>
              <p:ext uri="{D42A27DB-BD31-4B8C-83A1-F6EECF244321}">
                <p14:modId xmlns:p14="http://schemas.microsoft.com/office/powerpoint/2010/main" val="2709287070"/>
              </p:ext>
            </p:extLst>
          </p:nvPr>
        </p:nvGraphicFramePr>
        <p:xfrm>
          <a:off x="7495675" y="160117"/>
          <a:ext cx="1524000" cy="648176"/>
        </p:xfrm>
        <a:graphic>
          <a:graphicData uri="http://schemas.openxmlformats.org/presentationml/2006/ole">
            <mc:AlternateContent xmlns:mc="http://schemas.openxmlformats.org/markup-compatibility/2006">
              <mc:Choice xmlns:v="urn:schemas-microsoft-com:vml" Requires="v">
                <p:oleObj spid="_x0000_s3080" name="Document" r:id="rId7" imgW="9141751" imgH="3902633" progId="Word.Document.12">
                  <p:embed/>
                </p:oleObj>
              </mc:Choice>
              <mc:Fallback>
                <p:oleObj name="Document" r:id="rId7" imgW="9141751" imgH="3902633" progId="Word.Document.12">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5675" y="160117"/>
                        <a:ext cx="1524000" cy="648176"/>
                      </a:xfrm>
                      <a:prstGeom prst="rect">
                        <a:avLst/>
                      </a:prstGeom>
                      <a:noFill/>
                      <a:ln>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04800"/>
            <a:ext cx="8229600" cy="4495800"/>
          </a:xfrm>
        </p:spPr>
        <p:txBody>
          <a:bodyPr>
            <a:normAutofit fontScale="90000"/>
          </a:bodyPr>
          <a:lstStyle/>
          <a:p>
            <a:pPr marL="457200" indent="-457200" eaLnBrk="1" fontAlgn="auto" hangingPunct="1">
              <a:spcAft>
                <a:spcPts val="0"/>
              </a:spcAft>
              <a:defRPr/>
            </a:pPr>
            <a:br>
              <a:rPr lang="en-US" dirty="0">
                <a:solidFill>
                  <a:schemeClr val="tx1"/>
                </a:solidFill>
              </a:rPr>
            </a:br>
            <a:r>
              <a:rPr lang="en-US" sz="6700" dirty="0">
                <a:solidFill>
                  <a:srgbClr val="FF0000"/>
                </a:solidFill>
              </a:rPr>
              <a:t>Start Up Costs</a:t>
            </a:r>
            <a:br>
              <a:rPr lang="en-US" dirty="0">
                <a:solidFill>
                  <a:schemeClr val="tx1"/>
                </a:solidFill>
                <a:effectLst>
                  <a:outerShdw sx="1000" sy="1000" algn="tl" rotWithShape="0">
                    <a:srgbClr val="000000">
                      <a:alpha val="35000"/>
                    </a:srgbClr>
                  </a:outerShdw>
                </a:effectLst>
              </a:rPr>
            </a:br>
            <a:r>
              <a:rPr lang="en-US" sz="4000" b="0" dirty="0">
                <a:solidFill>
                  <a:schemeClr val="bg1"/>
                </a:solidFill>
                <a:effectLst/>
              </a:rPr>
              <a:t>What do I need for equipment?</a:t>
            </a:r>
            <a:br>
              <a:rPr lang="en-US" sz="4000" b="0" dirty="0">
                <a:solidFill>
                  <a:schemeClr val="bg1"/>
                </a:solidFill>
                <a:effectLst/>
              </a:rPr>
            </a:br>
            <a:r>
              <a:rPr lang="en-US" sz="4000" b="0" dirty="0">
                <a:solidFill>
                  <a:schemeClr val="bg1"/>
                </a:solidFill>
                <a:effectLst/>
              </a:rPr>
              <a:t>Use a Table to list the equipment and the costs.</a:t>
            </a:r>
            <a:br>
              <a:rPr lang="en-US" sz="4000" dirty="0">
                <a:solidFill>
                  <a:schemeClr val="tx1"/>
                </a:solidFill>
                <a:effectLst>
                  <a:outerShdw sx="1000" sy="1000" algn="tl" rotWithShape="0">
                    <a:srgbClr val="000000">
                      <a:alpha val="35000"/>
                    </a:srgbClr>
                  </a:outerShdw>
                </a:effectLst>
              </a:rPr>
            </a:br>
            <a:r>
              <a:rPr lang="en-US" sz="2000" dirty="0">
                <a:solidFill>
                  <a:schemeClr val="bg1"/>
                </a:solidFill>
                <a:effectLst>
                  <a:outerShdw sx="1000" sy="1000" algn="tl" rotWithShape="0">
                    <a:srgbClr val="000000">
                      <a:alpha val="35000"/>
                    </a:srgbClr>
                  </a:outerShdw>
                </a:effectLst>
              </a:rPr>
              <a:t>Do I need all of the equipment all at once—develop a time line for purchasing equipment.</a:t>
            </a:r>
            <a:br>
              <a:rPr lang="en-US" sz="2000" dirty="0">
                <a:solidFill>
                  <a:schemeClr val="bg1"/>
                </a:solidFill>
                <a:effectLst>
                  <a:outerShdw sx="1000" sy="1000" algn="tl" rotWithShape="0">
                    <a:srgbClr val="000000">
                      <a:alpha val="35000"/>
                    </a:srgbClr>
                  </a:outerShdw>
                </a:effectLst>
              </a:rPr>
            </a:br>
            <a:br>
              <a:rPr lang="en-US" sz="2000" dirty="0">
                <a:solidFill>
                  <a:schemeClr val="bg1"/>
                </a:solidFill>
                <a:effectLst>
                  <a:outerShdw sx="1000" sy="1000" algn="tl" rotWithShape="0">
                    <a:srgbClr val="000000">
                      <a:alpha val="35000"/>
                    </a:srgbClr>
                  </a:outerShdw>
                </a:effectLst>
              </a:rPr>
            </a:br>
            <a:r>
              <a:rPr lang="en-US" sz="2000" dirty="0">
                <a:solidFill>
                  <a:schemeClr val="bg1"/>
                </a:solidFill>
                <a:effectLst>
                  <a:outerShdw sx="1000" sy="1000" algn="tl" rotWithShape="0">
                    <a:srgbClr val="000000">
                      <a:alpha val="35000"/>
                    </a:srgbClr>
                  </a:outerShdw>
                </a:effectLst>
              </a:rPr>
              <a:t>What would the cost be of this—Can I purchase some of this equipment used?</a:t>
            </a:r>
            <a:br>
              <a:rPr lang="en-US" sz="2000" dirty="0">
                <a:solidFill>
                  <a:schemeClr val="tx1"/>
                </a:solidFill>
                <a:effectLst>
                  <a:outerShdw sx="1000" sy="1000" algn="tl" rotWithShape="0">
                    <a:srgbClr val="000000">
                      <a:alpha val="35000"/>
                    </a:srgbClr>
                  </a:outerShdw>
                </a:effectLst>
              </a:rPr>
            </a:br>
            <a:r>
              <a:rPr lang="en-US" sz="2000" dirty="0">
                <a:solidFill>
                  <a:schemeClr val="bg1"/>
                </a:solidFill>
                <a:effectLst/>
              </a:rPr>
              <a:t>See next slide for more info regarding equipment costs.</a:t>
            </a:r>
          </a:p>
        </p:txBody>
      </p:sp>
      <p:graphicFrame>
        <p:nvGraphicFramePr>
          <p:cNvPr id="3" name="Table 2"/>
          <p:cNvGraphicFramePr>
            <a:graphicFrameLocks noGrp="1"/>
          </p:cNvGraphicFramePr>
          <p:nvPr/>
        </p:nvGraphicFramePr>
        <p:xfrm>
          <a:off x="2971800" y="5257800"/>
          <a:ext cx="2971800" cy="14325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04800">
                <a:tc>
                  <a:txBody>
                    <a:bodyPr/>
                    <a:lstStyle/>
                    <a:p>
                      <a:r>
                        <a:rPr lang="en-US" dirty="0"/>
                        <a:t>Equipment</a:t>
                      </a:r>
                    </a:p>
                  </a:txBody>
                  <a:tcPr>
                    <a:solidFill>
                      <a:srgbClr val="FF0000"/>
                    </a:solidFill>
                  </a:tcPr>
                </a:tc>
                <a:tc>
                  <a:txBody>
                    <a:bodyPr/>
                    <a:lstStyle/>
                    <a:p>
                      <a:r>
                        <a:rPr lang="en-US" dirty="0"/>
                        <a:t>Cost</a:t>
                      </a:r>
                    </a:p>
                  </a:txBody>
                  <a:tcPr>
                    <a:solidFill>
                      <a:srgbClr val="FF0000"/>
                    </a:solidFill>
                  </a:tcPr>
                </a:tc>
                <a:extLst>
                  <a:ext uri="{0D108BD9-81ED-4DB2-BD59-A6C34878D82A}">
                    <a16:rowId xmlns:a16="http://schemas.microsoft.com/office/drawing/2014/main" val="10000"/>
                  </a:ext>
                </a:extLst>
              </a:tr>
              <a:tr h="304800">
                <a:tc>
                  <a:txBody>
                    <a:bodyPr/>
                    <a:lstStyle/>
                    <a:p>
                      <a:endParaRPr lang="en-US" dirty="0"/>
                    </a:p>
                  </a:txBody>
                  <a:tcPr>
                    <a:solidFill>
                      <a:schemeClr val="accent4">
                        <a:lumMod val="60000"/>
                        <a:lumOff val="40000"/>
                      </a:schemeClr>
                    </a:solidFill>
                  </a:tcPr>
                </a:tc>
                <a:tc>
                  <a:txBody>
                    <a:bodyPr/>
                    <a:lstStyle/>
                    <a:p>
                      <a:pPr algn="r"/>
                      <a:r>
                        <a:rPr lang="en-US" sz="1600" dirty="0"/>
                        <a:t>750.</a:t>
                      </a:r>
                    </a:p>
                  </a:txBody>
                  <a:tcPr>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endParaRPr lang="en-US" dirty="0"/>
                    </a:p>
                  </a:txBody>
                  <a:tcPr>
                    <a:solidFill>
                      <a:schemeClr val="accent4">
                        <a:lumMod val="20000"/>
                        <a:lumOff val="80000"/>
                      </a:schemeClr>
                    </a:solidFill>
                  </a:tcPr>
                </a:tc>
                <a:tc>
                  <a:txBody>
                    <a:bodyPr/>
                    <a:lstStyle/>
                    <a:p>
                      <a:pPr algn="r"/>
                      <a:endParaRPr lang="en-US" sz="1600" dirty="0"/>
                    </a:p>
                  </a:txBody>
                  <a:tcPr>
                    <a:solidFill>
                      <a:schemeClr val="accent4">
                        <a:lumMod val="20000"/>
                        <a:lumOff val="80000"/>
                      </a:schemeClr>
                    </a:solidFill>
                  </a:tcPr>
                </a:tc>
                <a:extLst>
                  <a:ext uri="{0D108BD9-81ED-4DB2-BD59-A6C34878D82A}">
                    <a16:rowId xmlns:a16="http://schemas.microsoft.com/office/drawing/2014/main" val="10002"/>
                  </a:ext>
                </a:extLst>
              </a:tr>
              <a:tr h="304800">
                <a:tc>
                  <a:txBody>
                    <a:bodyPr/>
                    <a:lstStyle/>
                    <a:p>
                      <a:r>
                        <a:rPr lang="en-US" sz="1600" dirty="0"/>
                        <a:t>Total Equipment Cost</a:t>
                      </a:r>
                    </a:p>
                  </a:txBody>
                  <a:tcPr>
                    <a:solidFill>
                      <a:schemeClr val="accent4">
                        <a:lumMod val="60000"/>
                        <a:lumOff val="40000"/>
                      </a:schemeClr>
                    </a:solidFill>
                  </a:tcPr>
                </a:tc>
                <a:tc>
                  <a:txBody>
                    <a:bodyPr/>
                    <a:lstStyle/>
                    <a:p>
                      <a:pPr algn="r"/>
                      <a:r>
                        <a:rPr lang="en-US" sz="1600" dirty="0"/>
                        <a:t>$______</a:t>
                      </a:r>
                    </a:p>
                  </a:txBody>
                  <a:tcPr>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6271FCC5-D4AB-45FB-B147-C4706275F8F0}"/>
              </a:ext>
            </a:extLst>
          </p:cNvPr>
          <p:cNvSpPr/>
          <p:nvPr/>
        </p:nvSpPr>
        <p:spPr>
          <a:xfrm rot="16200000">
            <a:off x="-2280775"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1676400" y="304800"/>
            <a:ext cx="5791200" cy="685800"/>
          </a:xfrm>
        </p:spPr>
        <p:txBody>
          <a:bodyPr>
            <a:normAutofit fontScale="90000"/>
          </a:bodyPr>
          <a:lstStyle/>
          <a:p>
            <a:pPr eaLnBrk="1" fontAlgn="auto" hangingPunct="1">
              <a:spcAft>
                <a:spcPts val="0"/>
              </a:spcAft>
              <a:defRPr/>
            </a:pPr>
            <a:br>
              <a:rPr lang="en-US" sz="2700" dirty="0"/>
            </a:br>
            <a:r>
              <a:rPr lang="en-US" dirty="0">
                <a:solidFill>
                  <a:srgbClr val="FF0000"/>
                </a:solidFill>
                <a:effectLst>
                  <a:outerShdw sx="1000" sy="1000" algn="tl" rotWithShape="0">
                    <a:srgbClr val="000000">
                      <a:alpha val="30000"/>
                    </a:srgbClr>
                  </a:outerShdw>
                </a:effectLst>
              </a:rPr>
              <a:t>Equipment Needed</a:t>
            </a:r>
            <a:br>
              <a:rPr lang="en-US" dirty="0">
                <a:solidFill>
                  <a:srgbClr val="FF0000"/>
                </a:solidFill>
                <a:effectLst>
                  <a:outerShdw sx="1000" sy="1000" algn="tl" rotWithShape="0">
                    <a:srgbClr val="000000">
                      <a:alpha val="30000"/>
                    </a:srgbClr>
                  </a:outerShdw>
                </a:effectLst>
              </a:rPr>
            </a:br>
            <a:endParaRPr lang="en-US" sz="2000" dirty="0">
              <a:solidFill>
                <a:schemeClr val="bg1"/>
              </a:solidFill>
              <a:effectLst>
                <a:outerShdw sx="1000" sy="1000" algn="tl" rotWithShape="0">
                  <a:srgbClr val="000000">
                    <a:alpha val="30000"/>
                  </a:srgbClr>
                </a:outerShdw>
              </a:effectLst>
            </a:endParaRPr>
          </a:p>
        </p:txBody>
      </p:sp>
      <p:sp>
        <p:nvSpPr>
          <p:cNvPr id="5" name="Subtitle 4"/>
          <p:cNvSpPr>
            <a:spLocks noGrp="1"/>
          </p:cNvSpPr>
          <p:nvPr>
            <p:ph type="subTitle" idx="1"/>
          </p:nvPr>
        </p:nvSpPr>
        <p:spPr>
          <a:xfrm>
            <a:off x="1794752" y="1676400"/>
            <a:ext cx="6663447" cy="1295400"/>
          </a:xfrm>
        </p:spPr>
        <p:txBody>
          <a:bodyPr>
            <a:normAutofit fontScale="92500" lnSpcReduction="10000"/>
          </a:bodyPr>
          <a:lstStyle/>
          <a:p>
            <a:pPr eaLnBrk="1" fontAlgn="auto" hangingPunct="1">
              <a:spcAft>
                <a:spcPts val="0"/>
              </a:spcAft>
              <a:buClr>
                <a:schemeClr val="tx1">
                  <a:shade val="95000"/>
                </a:schemeClr>
              </a:buClr>
              <a:buFont typeface="Wingdings 2"/>
              <a:buNone/>
              <a:defRPr/>
            </a:pPr>
            <a:r>
              <a:rPr lang="en-US" b="1" dirty="0">
                <a:solidFill>
                  <a:schemeClr val="bg1"/>
                </a:solidFill>
              </a:rPr>
              <a:t>Equipment---Items and Costs</a:t>
            </a:r>
          </a:p>
          <a:p>
            <a:pPr algn="l" eaLnBrk="1" fontAlgn="auto" hangingPunct="1">
              <a:spcAft>
                <a:spcPts val="0"/>
              </a:spcAft>
              <a:buClr>
                <a:schemeClr val="tx1">
                  <a:shade val="95000"/>
                </a:schemeClr>
              </a:buClr>
              <a:buFont typeface="Wingdings 2"/>
              <a:buNone/>
              <a:defRPr/>
            </a:pPr>
            <a:r>
              <a:rPr lang="en-US" b="1" dirty="0">
                <a:solidFill>
                  <a:schemeClr val="bg1"/>
                </a:solidFill>
              </a:rPr>
              <a:t>Example: </a:t>
            </a:r>
            <a:r>
              <a:rPr lang="en-US" sz="1500" b="1" dirty="0">
                <a:solidFill>
                  <a:schemeClr val="bg1"/>
                </a:solidFill>
              </a:rPr>
              <a:t>(for an ice cream shop)  </a:t>
            </a:r>
            <a:r>
              <a:rPr lang="en-US" b="1" dirty="0">
                <a:solidFill>
                  <a:schemeClr val="bg1"/>
                </a:solidFill>
              </a:rPr>
              <a:t>3 Freezers—Purchase Price:  </a:t>
            </a: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endParaRPr lang="en-US" b="1" dirty="0">
              <a:solidFill>
                <a:schemeClr val="bg1"/>
              </a:solidFill>
            </a:endParaRPr>
          </a:p>
        </p:txBody>
      </p:sp>
      <p:pic>
        <p:nvPicPr>
          <p:cNvPr id="15364" name="Picture 3"/>
          <p:cNvPicPr>
            <a:picLocks noChangeAspect="1" noChangeArrowheads="1"/>
          </p:cNvPicPr>
          <p:nvPr/>
        </p:nvPicPr>
        <p:blipFill>
          <a:blip r:embed="rId2" cstate="print"/>
          <a:srcRect l="6250" t="35185" r="31248" b="25926"/>
          <a:stretch>
            <a:fillRect/>
          </a:stretch>
        </p:blipFill>
        <p:spPr bwMode="auto">
          <a:xfrm>
            <a:off x="4932881" y="4630029"/>
            <a:ext cx="3747885" cy="1907742"/>
          </a:xfrm>
          <a:prstGeom prst="rect">
            <a:avLst/>
          </a:prstGeom>
          <a:noFill/>
          <a:ln w="9525">
            <a:noFill/>
            <a:miter lim="800000"/>
            <a:headEnd/>
            <a:tailEnd/>
          </a:ln>
        </p:spPr>
      </p:pic>
      <p:pic>
        <p:nvPicPr>
          <p:cNvPr id="15365" name="Picture 4"/>
          <p:cNvPicPr>
            <a:picLocks noChangeAspect="1" noChangeArrowheads="1"/>
          </p:cNvPicPr>
          <p:nvPr/>
        </p:nvPicPr>
        <p:blipFill>
          <a:blip r:embed="rId3" cstate="print"/>
          <a:srcRect l="7639" t="35185" r="30556" b="23148"/>
          <a:stretch>
            <a:fillRect/>
          </a:stretch>
        </p:blipFill>
        <p:spPr bwMode="auto">
          <a:xfrm>
            <a:off x="1794753" y="3113991"/>
            <a:ext cx="3048000" cy="1541463"/>
          </a:xfrm>
          <a:prstGeom prst="rect">
            <a:avLst/>
          </a:prstGeom>
          <a:noFill/>
          <a:ln w="9525">
            <a:noFill/>
            <a:miter lim="800000"/>
            <a:headEnd/>
            <a:tailEnd/>
          </a:ln>
        </p:spPr>
      </p:pic>
      <p:pic>
        <p:nvPicPr>
          <p:cNvPr id="15366" name="Picture 5"/>
          <p:cNvPicPr>
            <a:picLocks noChangeAspect="1" noChangeArrowheads="1"/>
          </p:cNvPicPr>
          <p:nvPr/>
        </p:nvPicPr>
        <p:blipFill>
          <a:blip r:embed="rId4" cstate="print"/>
          <a:srcRect l="8333" t="37038" r="31250" b="26852"/>
          <a:stretch>
            <a:fillRect/>
          </a:stretch>
        </p:blipFill>
        <p:spPr bwMode="auto">
          <a:xfrm>
            <a:off x="2015422" y="4972592"/>
            <a:ext cx="2895600" cy="1447800"/>
          </a:xfrm>
          <a:prstGeom prst="rect">
            <a:avLst/>
          </a:prstGeom>
          <a:noFill/>
          <a:ln w="9525">
            <a:noFill/>
            <a:miter lim="800000"/>
            <a:headEnd/>
            <a:tailEnd/>
          </a:ln>
        </p:spPr>
      </p:pic>
      <p:pic>
        <p:nvPicPr>
          <p:cNvPr id="15367" name="Picture 6"/>
          <p:cNvPicPr>
            <a:picLocks noChangeAspect="1" noChangeArrowheads="1"/>
          </p:cNvPicPr>
          <p:nvPr/>
        </p:nvPicPr>
        <p:blipFill>
          <a:blip r:embed="rId5" cstate="print"/>
          <a:srcRect l="8333" t="37038" r="30556" b="34259"/>
          <a:stretch>
            <a:fillRect/>
          </a:stretch>
        </p:blipFill>
        <p:spPr bwMode="auto">
          <a:xfrm>
            <a:off x="5253037" y="3232263"/>
            <a:ext cx="3205163" cy="1219200"/>
          </a:xfrm>
          <a:prstGeom prst="rect">
            <a:avLst/>
          </a:prstGeom>
          <a:noFill/>
          <a:ln w="9525">
            <a:noFill/>
            <a:miter lim="800000"/>
            <a:headEnd/>
            <a:tailEnd/>
          </a:ln>
        </p:spPr>
      </p:pic>
      <p:sp>
        <p:nvSpPr>
          <p:cNvPr id="8" name="TextBox 7"/>
          <p:cNvSpPr txBox="1"/>
          <p:nvPr/>
        </p:nvSpPr>
        <p:spPr bwMode="auto">
          <a:xfrm>
            <a:off x="1447800" y="990600"/>
            <a:ext cx="6553200" cy="369888"/>
          </a:xfrm>
          <a:prstGeom prst="rect">
            <a:avLst/>
          </a:prstGeom>
          <a:noFill/>
          <a:ln w="9525">
            <a:noFill/>
            <a:miter lim="800000"/>
            <a:headEnd/>
            <a:tailEnd/>
          </a:ln>
        </p:spPr>
        <p:txBody>
          <a:bodyPr anchor="ctr">
            <a:spAutoFit/>
          </a:bodyPr>
          <a:lstStyle/>
          <a:p>
            <a:pPr algn="ctr">
              <a:defRPr/>
            </a:pPr>
            <a:r>
              <a:rPr lang="en-US" dirty="0">
                <a:solidFill>
                  <a:schemeClr val="bg1"/>
                </a:solidFill>
                <a:effectLst>
                  <a:outerShdw sx="1000" sy="1000" algn="tl" rotWithShape="0">
                    <a:srgbClr val="000000">
                      <a:alpha val="30000"/>
                    </a:srgbClr>
                  </a:outerShdw>
                </a:effectLst>
                <a:cs typeface="+mn-cs"/>
              </a:rPr>
              <a:t>Along with the table include some actual pictures</a:t>
            </a:r>
            <a:r>
              <a:rPr lang="en-US" sz="1600" dirty="0">
                <a:solidFill>
                  <a:schemeClr val="bg1"/>
                </a:solidFill>
                <a:effectLst>
                  <a:outerShdw sx="1000" sy="1000" algn="tl" rotWithShape="0">
                    <a:srgbClr val="000000">
                      <a:alpha val="30000"/>
                    </a:srgbClr>
                  </a:outerShdw>
                </a:effectLst>
                <a:cs typeface="+mn-cs"/>
              </a:rPr>
              <a:t>.</a:t>
            </a:r>
            <a:endParaRPr lang="en-US" b="1" dirty="0">
              <a:solidFill>
                <a:schemeClr val="bg1"/>
              </a:solidFill>
              <a:latin typeface="Garamond" pitchFamily="18" charset="0"/>
              <a:cs typeface="+mn-cs"/>
            </a:endParaRPr>
          </a:p>
        </p:txBody>
      </p:sp>
      <p:sp>
        <p:nvSpPr>
          <p:cNvPr id="10" name="TextBox 9"/>
          <p:cNvSpPr txBox="1"/>
          <p:nvPr/>
        </p:nvSpPr>
        <p:spPr bwMode="auto">
          <a:xfrm rot="20797503">
            <a:off x="1579181" y="3002699"/>
            <a:ext cx="6849218" cy="1938992"/>
          </a:xfrm>
          <a:prstGeom prst="rect">
            <a:avLst/>
          </a:prstGeom>
          <a:noFill/>
          <a:ln w="9525">
            <a:noFill/>
            <a:miter lim="800000"/>
            <a:headEnd/>
            <a:tailEnd/>
          </a:ln>
        </p:spPr>
        <p:txBody>
          <a:bodyPr wrap="square" anchor="ctr">
            <a:spAutoFit/>
          </a:bodyPr>
          <a:lstStyle/>
          <a:p>
            <a:pPr algn="ctr">
              <a:defRPr/>
            </a:pPr>
            <a:r>
              <a:rPr lang="en-US" sz="4000" b="1" dirty="0">
                <a:solidFill>
                  <a:schemeClr val="bg1">
                    <a:lumMod val="65000"/>
                    <a:lumOff val="35000"/>
                  </a:schemeClr>
                </a:solidFill>
                <a:latin typeface="Garamond" pitchFamily="18" charset="0"/>
              </a:rPr>
              <a:t>This is an example </a:t>
            </a:r>
          </a:p>
          <a:p>
            <a:pPr algn="ctr">
              <a:defRPr/>
            </a:pPr>
            <a:r>
              <a:rPr lang="en-US" sz="4000" b="1" dirty="0">
                <a:solidFill>
                  <a:schemeClr val="bg1">
                    <a:lumMod val="65000"/>
                    <a:lumOff val="35000"/>
                  </a:schemeClr>
                </a:solidFill>
                <a:latin typeface="Garamond" pitchFamily="18" charset="0"/>
              </a:rPr>
              <a:t>Delete these pictures and include your own pictures</a:t>
            </a:r>
          </a:p>
        </p:txBody>
      </p:sp>
      <p:sp>
        <p:nvSpPr>
          <p:cNvPr id="11" name="Rectangle 10">
            <a:extLst>
              <a:ext uri="{FF2B5EF4-FFF2-40B4-BE49-F238E27FC236}">
                <a16:creationId xmlns:a16="http://schemas.microsoft.com/office/drawing/2014/main" id="{9EF65C12-E8DE-40D3-8F84-D28E33C4328B}"/>
              </a:ext>
            </a:extLst>
          </p:cNvPr>
          <p:cNvSpPr/>
          <p:nvPr/>
        </p:nvSpPr>
        <p:spPr>
          <a:xfrm rot="16200000">
            <a:off x="-2250418" y="2825843"/>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1600200"/>
          </a:xfrm>
        </p:spPr>
        <p:txBody>
          <a:bodyPr>
            <a:normAutofit fontScale="90000"/>
          </a:bodyPr>
          <a:lstStyle/>
          <a:p>
            <a:pPr eaLnBrk="1" fontAlgn="auto" hangingPunct="1">
              <a:spcAft>
                <a:spcPts val="0"/>
              </a:spcAft>
              <a:defRPr/>
            </a:pPr>
            <a:br>
              <a:rPr lang="en-US" dirty="0">
                <a:solidFill>
                  <a:srgbClr val="7030A0"/>
                </a:solidFill>
              </a:rPr>
            </a:br>
            <a:r>
              <a:rPr sz="6700" dirty="0">
                <a:ln>
                  <a:noFill/>
                </a:ln>
                <a:solidFill>
                  <a:srgbClr val="FF0000"/>
                </a:solidFill>
              </a:rPr>
              <a:t>Economics of 1 Unit </a:t>
            </a:r>
            <a:br>
              <a:rPr dirty="0">
                <a:ln>
                  <a:noFill/>
                </a:ln>
              </a:rPr>
            </a:br>
            <a:r>
              <a:rPr sz="3200" i="1" dirty="0">
                <a:ln>
                  <a:noFill/>
                </a:ln>
                <a:solidFill>
                  <a:schemeClr val="bg1"/>
                </a:solidFill>
              </a:rPr>
              <a:t>(For Service and Manufacturing Businesses)</a:t>
            </a:r>
            <a:endParaRPr sz="2000" i="1" dirty="0">
              <a:ln>
                <a:noFill/>
              </a:ln>
              <a:solidFill>
                <a:schemeClr val="bg1"/>
              </a:solidFill>
            </a:endParaRPr>
          </a:p>
        </p:txBody>
      </p:sp>
      <p:graphicFrame>
        <p:nvGraphicFramePr>
          <p:cNvPr id="22590" name="Group 62"/>
          <p:cNvGraphicFramePr>
            <a:graphicFrameLocks noGrp="1"/>
          </p:cNvGraphicFramePr>
          <p:nvPr>
            <p:ph idx="1"/>
            <p:extLst>
              <p:ext uri="{D42A27DB-BD31-4B8C-83A1-F6EECF244321}">
                <p14:modId xmlns:p14="http://schemas.microsoft.com/office/powerpoint/2010/main" val="2356435026"/>
              </p:ext>
            </p:extLst>
          </p:nvPr>
        </p:nvGraphicFramePr>
        <p:xfrm>
          <a:off x="1219200" y="2362200"/>
          <a:ext cx="7467600" cy="3201921"/>
        </p:xfrm>
        <a:graphic>
          <a:graphicData uri="http://schemas.openxmlformats.org/drawingml/2006/table">
            <a:tbl>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392">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a:ln>
                            <a:noFill/>
                          </a:ln>
                          <a:solidFill>
                            <a:srgbClr val="FFFFFF"/>
                          </a:solidFill>
                          <a:effectLst/>
                          <a:latin typeface="Myriad Web Pro" pitchFamily="34" charset="0"/>
                          <a:ea typeface="ＭＳ Ｐゴシック" pitchFamily="-112" charset="-128"/>
                          <a:cs typeface="Arial" charset="0"/>
                        </a:rPr>
                        <a:t>Definition of One Unit</a:t>
                      </a:r>
                      <a:endParaRPr kumimoji="0" lang="en-US" sz="1500" b="1" i="0" u="none" strike="noStrike" cap="none" normalizeH="0" baseline="0" dirty="0">
                        <a:ln>
                          <a:noFill/>
                        </a:ln>
                        <a:solidFill>
                          <a:schemeClr val="bg1"/>
                        </a:solidFill>
                        <a:effectLst/>
                        <a:latin typeface="Myriad Web Pro" pitchFamily="34" charset="0"/>
                        <a:ea typeface="ＭＳ Ｐゴシック" pitchFamily="-112" charset="-128"/>
                        <a:cs typeface="Arial" charset="0"/>
                      </a:endParaRPr>
                    </a:p>
                  </a:txBody>
                  <a:tcPr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extLst>
                  <a:ext uri="{0D108BD9-81ED-4DB2-BD59-A6C34878D82A}">
                    <a16:rowId xmlns:a16="http://schemas.microsoft.com/office/drawing/2014/main" val="10000"/>
                  </a:ext>
                </a:extLst>
              </a:tr>
              <a:tr h="370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Selling Price per Unit</a:t>
                      </a:r>
                    </a:p>
                  </a:txBody>
                  <a:tcPr anchor="ctr" horzOverflow="overflow">
                    <a:lnL w="12700" cap="flat" cmpd="sng" algn="ctr">
                      <a:solidFill>
                        <a:srgbClr val="777777"/>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rgbClr val="000000"/>
                          </a:solidFill>
                          <a:effectLst/>
                          <a:latin typeface="Myriad Web Pro" pitchFamily="34" charset="0"/>
                          <a:ea typeface="ＭＳ Ｐゴシック" pitchFamily="-112" charset="-128"/>
                          <a:cs typeface="Arial" charset="0"/>
                        </a:rPr>
                        <a:t>$                          (A)</a:t>
                      </a:r>
                      <a:endParaRPr kumimoji="0" lang="en-US" sz="1500" b="0" i="0" u="none" strike="noStrike" cap="none" normalizeH="0" baseline="0">
                        <a:ln>
                          <a:noFill/>
                        </a:ln>
                        <a:solidFill>
                          <a:srgbClr val="632523"/>
                        </a:solidFill>
                        <a:effectLst/>
                        <a:latin typeface="Myriad Web Pro" pitchFamily="34" charset="0"/>
                        <a:ea typeface="ＭＳ Ｐゴシック" pitchFamily="-112" charset="-128"/>
                        <a:cs typeface="Arial" charset="0"/>
                      </a:endParaRPr>
                    </a:p>
                  </a:txBody>
                  <a:tcPr anchor="ctr" horzOverflow="overflow">
                    <a:lnL>
                      <a:noFill/>
                    </a:lnL>
                    <a:lnR w="12700" cap="flat" cmpd="sng" algn="ctr">
                      <a:solidFill>
                        <a:srgbClr val="777777"/>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0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Direct Labor per Unit (if applicable)</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rgbClr val="000000"/>
                          </a:solidFill>
                          <a:effectLst/>
                          <a:latin typeface="Myriad Web Pro" pitchFamily="34" charset="0"/>
                          <a:ea typeface="ＭＳ Ｐゴシック" pitchFamily="-112" charset="-128"/>
                          <a:cs typeface="Arial" charset="0"/>
                        </a:rPr>
                        <a:t>$                          (B)</a:t>
                      </a:r>
                      <a:endParaRPr kumimoji="0" lang="en-US" sz="1500" b="0" i="0" u="none" strike="noStrike" cap="none" normalizeH="0" baseline="0">
                        <a:ln>
                          <a:noFill/>
                        </a:ln>
                        <a:solidFill>
                          <a:srgbClr val="632523"/>
                        </a:solidFill>
                        <a:effectLst/>
                        <a:latin typeface="Myriad Web Pro" pitchFamily="34" charset="0"/>
                        <a:ea typeface="ＭＳ Ｐゴシック" pitchFamily="-112" charset="-128"/>
                        <a:cs typeface="Arial" charset="0"/>
                      </a:endParaRP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0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Materials per Unit (if applicable)</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rgbClr val="000000"/>
                          </a:solidFill>
                          <a:effectLst/>
                          <a:latin typeface="Myriad Web Pro" pitchFamily="34" charset="0"/>
                          <a:ea typeface="ＭＳ Ｐゴシック" pitchFamily="-112" charset="-128"/>
                          <a:cs typeface="Arial" charset="0"/>
                        </a:rPr>
                        <a:t>$                          (C)</a:t>
                      </a:r>
                      <a:endParaRPr kumimoji="0" lang="en-US" sz="1500" b="0" i="0" u="none" strike="noStrike" cap="none" normalizeH="0" baseline="0">
                        <a:ln>
                          <a:noFill/>
                        </a:ln>
                        <a:solidFill>
                          <a:srgbClr val="632523"/>
                        </a:solidFill>
                        <a:effectLst/>
                        <a:latin typeface="Myriad Web Pro" pitchFamily="34" charset="0"/>
                        <a:ea typeface="ＭＳ Ｐゴシック" pitchFamily="-112" charset="-128"/>
                        <a:cs typeface="Arial" charset="0"/>
                      </a:endParaRP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7429">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Total COGS per Unit (B+C) </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rgbClr val="000000"/>
                          </a:solidFill>
                          <a:effectLst/>
                          <a:latin typeface="Myriad Web Pro" pitchFamily="34" charset="0"/>
                          <a:ea typeface="ＭＳ Ｐゴシック" pitchFamily="-112" charset="-128"/>
                          <a:cs typeface="Arial" charset="0"/>
                        </a:rPr>
                        <a:t>$                          (D)</a:t>
                      </a:r>
                      <a:endParaRPr kumimoji="0" lang="en-US" sz="1500" b="0" i="0" u="none" strike="noStrike" cap="none" normalizeH="0" baseline="0">
                        <a:ln>
                          <a:noFill/>
                        </a:ln>
                        <a:solidFill>
                          <a:srgbClr val="632523"/>
                        </a:solidFill>
                        <a:effectLst/>
                        <a:latin typeface="Myriad Web Pro" pitchFamily="34" charset="0"/>
                        <a:ea typeface="ＭＳ Ｐゴシック" pitchFamily="-112" charset="-128"/>
                        <a:cs typeface="Arial" charset="0"/>
                      </a:endParaRP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0744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Total Other Variable Costs per Unit</a:t>
                      </a:r>
                    </a:p>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(outgoing shipping, packaging, commissions)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rgbClr val="000000"/>
                          </a:solidFill>
                          <a:effectLst/>
                          <a:latin typeface="Myriad Web Pro" pitchFamily="34" charset="0"/>
                          <a:ea typeface="ＭＳ Ｐゴシック" pitchFamily="-112" charset="-128"/>
                          <a:cs typeface="Arial" charset="0"/>
                        </a:rPr>
                        <a:t>$                          (E)</a:t>
                      </a:r>
                      <a:endParaRPr kumimoji="0" lang="en-US" sz="1500" b="0" i="0" u="none" strike="noStrike" cap="none" normalizeH="0" baseline="0">
                        <a:ln>
                          <a:noFill/>
                        </a:ln>
                        <a:solidFill>
                          <a:srgbClr val="632523"/>
                        </a:solidFill>
                        <a:effectLst/>
                        <a:latin typeface="Myriad Web Pro" pitchFamily="34" charset="0"/>
                        <a:ea typeface="ＭＳ Ｐゴシック" pitchFamily="-112" charset="-128"/>
                        <a:cs typeface="Arial" charset="0"/>
                      </a:endParaRP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0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Total Cost of Sales (D+E)</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rgbClr val="000000"/>
                          </a:solidFill>
                          <a:effectLst/>
                          <a:latin typeface="Myriad Web Pro" pitchFamily="34" charset="0"/>
                          <a:ea typeface="ＭＳ Ｐゴシック" pitchFamily="-112" charset="-128"/>
                          <a:cs typeface="Arial" charset="0"/>
                        </a:rPr>
                        <a:t>$                          (F)</a:t>
                      </a:r>
                      <a:endParaRPr kumimoji="0" lang="en-US" sz="1500" b="0" i="0" u="none" strike="noStrike" cap="none" normalizeH="0" baseline="0">
                        <a:ln>
                          <a:noFill/>
                        </a:ln>
                        <a:solidFill>
                          <a:srgbClr val="632523"/>
                        </a:solidFill>
                        <a:effectLst/>
                        <a:latin typeface="Myriad Web Pro" pitchFamily="34" charset="0"/>
                        <a:ea typeface="ＭＳ Ｐゴシック" pitchFamily="-112" charset="-128"/>
                        <a:cs typeface="Arial" charset="0"/>
                      </a:endParaRP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0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Contribution Margin (A-F)</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rgbClr val="000000"/>
                          </a:solidFill>
                          <a:effectLst/>
                          <a:latin typeface="Myriad Web Pro" pitchFamily="34" charset="0"/>
                          <a:ea typeface="ＭＳ Ｐゴシック" pitchFamily="-112" charset="-128"/>
                          <a:cs typeface="Arial" charset="0"/>
                        </a:rPr>
                        <a:t>$</a:t>
                      </a:r>
                      <a:endParaRPr kumimoji="0" lang="en-US" sz="1500" b="0" i="0" u="none" strike="noStrike" cap="none" normalizeH="0" baseline="0" dirty="0">
                        <a:ln>
                          <a:noFill/>
                        </a:ln>
                        <a:solidFill>
                          <a:schemeClr val="bg1"/>
                        </a:solidFill>
                        <a:effectLst/>
                        <a:latin typeface="Myriad Web Pro" pitchFamily="34" charset="0"/>
                        <a:ea typeface="ＭＳ Ｐゴシック" pitchFamily="-112" charset="-128"/>
                        <a:cs typeface="Arial" charset="0"/>
                      </a:endParaRP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13DE2E9D-FA9D-4569-AB7E-08FBF5AEB8C0}"/>
              </a:ext>
            </a:extLst>
          </p:cNvPr>
          <p:cNvSpPr/>
          <p:nvPr/>
        </p:nvSpPr>
        <p:spPr>
          <a:xfrm rot="16200000">
            <a:off x="-2292443"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62000" y="914400"/>
            <a:ext cx="7696200" cy="3276600"/>
          </a:xfrm>
        </p:spPr>
        <p:txBody>
          <a:bodyPr>
            <a:normAutofit/>
          </a:bodyPr>
          <a:lstStyle/>
          <a:p>
            <a:pPr eaLnBrk="1" fontAlgn="auto" hangingPunct="1">
              <a:spcAft>
                <a:spcPts val="0"/>
              </a:spcAft>
              <a:buClr>
                <a:schemeClr val="tx1">
                  <a:shade val="95000"/>
                </a:schemeClr>
              </a:buClr>
              <a:buFont typeface="Wingdings 2"/>
              <a:buNone/>
              <a:defRPr/>
            </a:pPr>
            <a:r>
              <a:rPr lang="en-US" sz="6000" dirty="0">
                <a:solidFill>
                  <a:srgbClr val="FF0000"/>
                </a:solidFill>
              </a:rPr>
              <a:t>Manpower Planning</a:t>
            </a:r>
          </a:p>
          <a:p>
            <a:pPr eaLnBrk="1" fontAlgn="auto" hangingPunct="1">
              <a:spcAft>
                <a:spcPts val="0"/>
              </a:spcAft>
              <a:buClr>
                <a:schemeClr val="tx1">
                  <a:shade val="95000"/>
                </a:schemeClr>
              </a:buClr>
              <a:buFont typeface="Wingdings 2"/>
              <a:buNone/>
              <a:defRPr/>
            </a:pPr>
            <a:r>
              <a:rPr lang="en-US" dirty="0">
                <a:solidFill>
                  <a:schemeClr val="bg1"/>
                </a:solidFill>
              </a:rPr>
              <a:t>Number of employees:</a:t>
            </a:r>
          </a:p>
          <a:p>
            <a:pPr eaLnBrk="1" fontAlgn="auto" hangingPunct="1">
              <a:spcAft>
                <a:spcPts val="0"/>
              </a:spcAft>
              <a:buClr>
                <a:schemeClr val="tx1">
                  <a:shade val="95000"/>
                </a:schemeClr>
              </a:buClr>
              <a:buFont typeface="Wingdings 2"/>
              <a:buNone/>
              <a:defRPr/>
            </a:pPr>
            <a:r>
              <a:rPr lang="en-US" dirty="0">
                <a:solidFill>
                  <a:schemeClr val="bg1"/>
                </a:solidFill>
              </a:rPr>
              <a:t>How many hours:</a:t>
            </a:r>
          </a:p>
          <a:p>
            <a:pPr eaLnBrk="1" fontAlgn="auto" hangingPunct="1">
              <a:spcAft>
                <a:spcPts val="0"/>
              </a:spcAft>
              <a:buClr>
                <a:schemeClr val="tx1">
                  <a:shade val="95000"/>
                </a:schemeClr>
              </a:buClr>
              <a:buFont typeface="Wingdings 2"/>
              <a:buNone/>
              <a:defRPr/>
            </a:pPr>
            <a:r>
              <a:rPr lang="en-US" dirty="0">
                <a:solidFill>
                  <a:schemeClr val="bg1"/>
                </a:solidFill>
              </a:rPr>
              <a:t>Cost per hour:</a:t>
            </a:r>
          </a:p>
          <a:p>
            <a:pPr eaLnBrk="1" fontAlgn="auto" hangingPunct="1">
              <a:spcAft>
                <a:spcPts val="0"/>
              </a:spcAft>
              <a:buClr>
                <a:schemeClr val="tx1">
                  <a:shade val="95000"/>
                </a:schemeClr>
              </a:buClr>
              <a:buFont typeface="Wingdings 2"/>
              <a:buNone/>
              <a:defRPr/>
            </a:pPr>
            <a:endParaRPr lang="en-US" dirty="0"/>
          </a:p>
        </p:txBody>
      </p:sp>
      <p:graphicFrame>
        <p:nvGraphicFramePr>
          <p:cNvPr id="3" name="Table 2"/>
          <p:cNvGraphicFramePr>
            <a:graphicFrameLocks noGrp="1"/>
          </p:cNvGraphicFramePr>
          <p:nvPr/>
        </p:nvGraphicFramePr>
        <p:xfrm>
          <a:off x="1676400" y="3886200"/>
          <a:ext cx="6096000" cy="21031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dirty="0"/>
                        <a:t>Number Employees</a:t>
                      </a:r>
                    </a:p>
                  </a:txBody>
                  <a:tcPr anchor="ctr">
                    <a:solidFill>
                      <a:srgbClr val="FF0000"/>
                    </a:solidFill>
                  </a:tcPr>
                </a:tc>
                <a:tc>
                  <a:txBody>
                    <a:bodyPr/>
                    <a:lstStyle/>
                    <a:p>
                      <a:pPr algn="ctr"/>
                      <a:r>
                        <a:rPr lang="en-US" dirty="0"/>
                        <a:t>Number</a:t>
                      </a:r>
                      <a:r>
                        <a:rPr lang="en-US" baseline="0" dirty="0"/>
                        <a:t> of hours per day</a:t>
                      </a:r>
                      <a:endParaRPr lang="en-US" dirty="0"/>
                    </a:p>
                  </a:txBody>
                  <a:tcPr anchor="ctr">
                    <a:solidFill>
                      <a:srgbClr val="FF0000"/>
                    </a:solidFill>
                  </a:tcPr>
                </a:tc>
                <a:tc>
                  <a:txBody>
                    <a:bodyPr/>
                    <a:lstStyle/>
                    <a:p>
                      <a:pPr algn="ctr"/>
                      <a:r>
                        <a:rPr lang="en-US" dirty="0"/>
                        <a:t>Hourly Rate</a:t>
                      </a:r>
                    </a:p>
                  </a:txBody>
                  <a:tcPr anchor="ctr">
                    <a:solidFill>
                      <a:srgbClr val="FF0000"/>
                    </a:solidFill>
                  </a:tcPr>
                </a:tc>
                <a:tc>
                  <a:txBody>
                    <a:bodyPr/>
                    <a:lstStyle/>
                    <a:p>
                      <a:pPr algn="ctr"/>
                      <a:r>
                        <a:rPr lang="en-US" dirty="0"/>
                        <a:t>Cost for Employees per day</a:t>
                      </a:r>
                    </a:p>
                  </a:txBody>
                  <a:tcPr anchor="ctr">
                    <a:solidFill>
                      <a:srgbClr val="FF0000"/>
                    </a:solidFill>
                  </a:tcPr>
                </a:tc>
                <a:extLst>
                  <a:ext uri="{0D108BD9-81ED-4DB2-BD59-A6C34878D82A}">
                    <a16:rowId xmlns:a16="http://schemas.microsoft.com/office/drawing/2014/main" val="10000"/>
                  </a:ext>
                </a:extLst>
              </a:tr>
              <a:tr h="370840">
                <a:tc>
                  <a:txBody>
                    <a:bodyPr/>
                    <a:lstStyle/>
                    <a:p>
                      <a:pPr algn="ctr"/>
                      <a:r>
                        <a:rPr lang="en-US" dirty="0">
                          <a:solidFill>
                            <a:schemeClr val="accent4">
                              <a:lumMod val="50000"/>
                            </a:schemeClr>
                          </a:solidFill>
                        </a:rPr>
                        <a:t>3 people needed to work every</a:t>
                      </a:r>
                      <a:r>
                        <a:rPr lang="en-US" baseline="0" dirty="0">
                          <a:solidFill>
                            <a:schemeClr val="accent4">
                              <a:lumMod val="50000"/>
                            </a:schemeClr>
                          </a:solidFill>
                        </a:rPr>
                        <a:t> day</a:t>
                      </a:r>
                      <a:endParaRPr lang="en-US" dirty="0">
                        <a:solidFill>
                          <a:schemeClr val="accent4">
                            <a:lumMod val="50000"/>
                          </a:schemeClr>
                        </a:solidFill>
                      </a:endParaRPr>
                    </a:p>
                  </a:txBody>
                  <a:tcPr anchor="ctr">
                    <a:solidFill>
                      <a:schemeClr val="accent4">
                        <a:lumMod val="60000"/>
                        <a:lumOff val="40000"/>
                      </a:schemeClr>
                    </a:solidFill>
                  </a:tcPr>
                </a:tc>
                <a:tc>
                  <a:txBody>
                    <a:bodyPr/>
                    <a:lstStyle/>
                    <a:p>
                      <a:pPr algn="ctr"/>
                      <a:r>
                        <a:rPr lang="en-US" dirty="0">
                          <a:solidFill>
                            <a:schemeClr val="accent4">
                              <a:lumMod val="50000"/>
                            </a:schemeClr>
                          </a:solidFill>
                        </a:rPr>
                        <a:t>3 hours per person</a:t>
                      </a:r>
                    </a:p>
                  </a:txBody>
                  <a:tcPr anchor="ctr">
                    <a:solidFill>
                      <a:schemeClr val="accent4">
                        <a:lumMod val="60000"/>
                        <a:lumOff val="40000"/>
                      </a:schemeClr>
                    </a:solidFill>
                  </a:tcPr>
                </a:tc>
                <a:tc>
                  <a:txBody>
                    <a:bodyPr/>
                    <a:lstStyle/>
                    <a:p>
                      <a:pPr algn="ctr"/>
                      <a:r>
                        <a:rPr lang="en-US" dirty="0">
                          <a:solidFill>
                            <a:schemeClr val="accent4">
                              <a:lumMod val="50000"/>
                            </a:schemeClr>
                          </a:solidFill>
                        </a:rPr>
                        <a:t>$8.00</a:t>
                      </a:r>
                    </a:p>
                  </a:txBody>
                  <a:tcPr anchor="ctr">
                    <a:solidFill>
                      <a:schemeClr val="accent4">
                        <a:lumMod val="60000"/>
                        <a:lumOff val="40000"/>
                      </a:schemeClr>
                    </a:solidFill>
                  </a:tcPr>
                </a:tc>
                <a:tc>
                  <a:txBody>
                    <a:bodyPr/>
                    <a:lstStyle/>
                    <a:p>
                      <a:pPr algn="ctr"/>
                      <a:r>
                        <a:rPr lang="en-US" dirty="0">
                          <a:solidFill>
                            <a:schemeClr val="accent4">
                              <a:lumMod val="50000"/>
                            </a:schemeClr>
                          </a:solidFill>
                        </a:rPr>
                        <a:t>$72.00 per day </a:t>
                      </a:r>
                    </a:p>
                  </a:txBody>
                  <a:tcPr anchor="ctr">
                    <a:solidFill>
                      <a:schemeClr val="accent4">
                        <a:lumMod val="60000"/>
                        <a:lumOff val="40000"/>
                      </a:schemeClr>
                    </a:solid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650025E0-2ED4-498E-852E-585EB7C325D5}"/>
              </a:ext>
            </a:extLst>
          </p:cNvPr>
          <p:cNvSpPr/>
          <p:nvPr/>
        </p:nvSpPr>
        <p:spPr>
          <a:xfrm rot="16200000">
            <a:off x="-2380810"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905000"/>
            <a:ext cx="8686800" cy="4648200"/>
          </a:xfrm>
        </p:spPr>
        <p:txBody>
          <a:bodyPr>
            <a:normAutofit fontScale="90000"/>
          </a:bodyPr>
          <a:lstStyle/>
          <a:p>
            <a:pPr eaLnBrk="1" fontAlgn="auto" hangingPunct="1">
              <a:spcAft>
                <a:spcPts val="0"/>
              </a:spcAft>
              <a:defRPr/>
            </a:pPr>
            <a:br>
              <a:rPr lang="en-US" dirty="0">
                <a:solidFill>
                  <a:srgbClr val="FF0000"/>
                </a:solidFill>
              </a:rPr>
            </a:br>
            <a:r>
              <a:rPr lang="en-US" dirty="0">
                <a:solidFill>
                  <a:srgbClr val="FF0000"/>
                </a:solidFill>
                <a:effectLst>
                  <a:outerShdw sx="1000" sy="1000" algn="tl" rotWithShape="0">
                    <a:srgbClr val="000000">
                      <a:alpha val="30000"/>
                    </a:srgbClr>
                  </a:outerShdw>
                </a:effectLst>
              </a:rPr>
              <a:t>What would your Total</a:t>
            </a:r>
            <a:br>
              <a:rPr lang="en-US" dirty="0">
                <a:solidFill>
                  <a:srgbClr val="FF0000"/>
                </a:solidFill>
                <a:effectLst>
                  <a:outerShdw sx="1000" sy="1000" algn="tl" rotWithShape="0">
                    <a:srgbClr val="000000">
                      <a:alpha val="30000"/>
                    </a:srgbClr>
                  </a:outerShdw>
                </a:effectLst>
              </a:rPr>
            </a:br>
            <a:r>
              <a:rPr lang="en-US" dirty="0">
                <a:solidFill>
                  <a:srgbClr val="FF0000"/>
                </a:solidFill>
                <a:effectLst>
                  <a:outerShdw sx="1000" sy="1000" algn="tl" rotWithShape="0">
                    <a:srgbClr val="000000">
                      <a:alpha val="30000"/>
                    </a:srgbClr>
                  </a:outerShdw>
                </a:effectLst>
              </a:rPr>
              <a:t> Costs be:</a:t>
            </a:r>
            <a:br>
              <a:rPr lang="en-US" dirty="0">
                <a:solidFill>
                  <a:srgbClr val="FF0000"/>
                </a:solidFill>
                <a:effectLst>
                  <a:outerShdw sx="1000" sy="1000" algn="tl" rotWithShape="0">
                    <a:srgbClr val="000000">
                      <a:alpha val="30000"/>
                    </a:srgbClr>
                  </a:outerShdw>
                </a:effectLst>
              </a:rPr>
            </a:br>
            <a:br>
              <a:rPr lang="en-US" dirty="0">
                <a:solidFill>
                  <a:srgbClr val="FF0000"/>
                </a:solidFill>
                <a:effectLst>
                  <a:outerShdw sx="1000" sy="1000" algn="tl" rotWithShape="0">
                    <a:srgbClr val="000000">
                      <a:alpha val="30000"/>
                    </a:srgbClr>
                  </a:outerShdw>
                </a:effectLst>
              </a:rPr>
            </a:br>
            <a:r>
              <a:rPr lang="en-US" sz="4400" dirty="0">
                <a:solidFill>
                  <a:srgbClr val="FF0000"/>
                </a:solidFill>
                <a:effectLst>
                  <a:outerShdw sx="1000" sy="1000" algn="tl" rotWithShape="0">
                    <a:srgbClr val="000000">
                      <a:alpha val="30000"/>
                    </a:srgbClr>
                  </a:outerShdw>
                </a:effectLst>
              </a:rPr>
              <a:t>Per day?  </a:t>
            </a:r>
            <a:br>
              <a:rPr lang="en-US" sz="4400" dirty="0">
                <a:solidFill>
                  <a:srgbClr val="FF0000"/>
                </a:solidFill>
                <a:effectLst>
                  <a:outerShdw sx="1000" sy="1000" algn="tl" rotWithShape="0">
                    <a:srgbClr val="000000">
                      <a:alpha val="30000"/>
                    </a:srgbClr>
                  </a:outerShdw>
                </a:effectLst>
              </a:rPr>
            </a:br>
            <a:r>
              <a:rPr lang="en-US" sz="4400" dirty="0">
                <a:solidFill>
                  <a:srgbClr val="FF0000"/>
                </a:solidFill>
                <a:effectLst>
                  <a:outerShdw sx="1000" sy="1000" algn="tl" rotWithShape="0">
                    <a:srgbClr val="000000">
                      <a:alpha val="30000"/>
                    </a:srgbClr>
                  </a:outerShdw>
                </a:effectLst>
              </a:rPr>
              <a:t> Per Week? </a:t>
            </a:r>
            <a:br>
              <a:rPr lang="en-US" sz="4400" dirty="0">
                <a:solidFill>
                  <a:srgbClr val="FF0000"/>
                </a:solidFill>
                <a:effectLst>
                  <a:outerShdw sx="1000" sy="1000" algn="tl" rotWithShape="0">
                    <a:srgbClr val="000000">
                      <a:alpha val="30000"/>
                    </a:srgbClr>
                  </a:outerShdw>
                </a:effectLst>
              </a:rPr>
            </a:br>
            <a:r>
              <a:rPr lang="en-US" sz="4400" dirty="0">
                <a:solidFill>
                  <a:srgbClr val="FF0000"/>
                </a:solidFill>
                <a:effectLst>
                  <a:outerShdw sx="1000" sy="1000" algn="tl" rotWithShape="0">
                    <a:srgbClr val="000000">
                      <a:alpha val="30000"/>
                    </a:srgbClr>
                  </a:outerShdw>
                </a:effectLst>
              </a:rPr>
              <a:t>  Per Month?</a:t>
            </a:r>
            <a:br>
              <a:rPr lang="en-US" sz="4400" dirty="0">
                <a:solidFill>
                  <a:srgbClr val="FF0000"/>
                </a:solidFill>
                <a:effectLst>
                  <a:outerShdw sx="1000" sy="1000" algn="tl" rotWithShape="0">
                    <a:srgbClr val="000000">
                      <a:alpha val="30000"/>
                    </a:srgbClr>
                  </a:outerShdw>
                </a:effectLst>
              </a:rPr>
            </a:br>
            <a:br>
              <a:rPr lang="en-US" dirty="0">
                <a:solidFill>
                  <a:srgbClr val="FF0000"/>
                </a:solidFill>
                <a:effectLst>
                  <a:outerShdw sx="1000" sy="1000" algn="tl" rotWithShape="0">
                    <a:srgbClr val="000000">
                      <a:alpha val="30000"/>
                    </a:srgbClr>
                  </a:outerShdw>
                </a:effectLst>
              </a:rPr>
            </a:br>
            <a:r>
              <a:rPr lang="en-US" sz="2700" dirty="0">
                <a:solidFill>
                  <a:schemeClr val="bg1"/>
                </a:solidFill>
                <a:effectLst>
                  <a:outerShdw sx="1000" sy="1000" algn="tl" rotWithShape="0">
                    <a:srgbClr val="000000">
                      <a:alpha val="30000"/>
                    </a:srgbClr>
                  </a:outerShdw>
                </a:effectLst>
              </a:rPr>
              <a:t> </a:t>
            </a:r>
            <a:r>
              <a:rPr lang="en-US" sz="2700" i="1" dirty="0">
                <a:solidFill>
                  <a:schemeClr val="bg1"/>
                </a:solidFill>
                <a:effectLst>
                  <a:outerShdw sx="1000" sy="1000" algn="tl" rotWithShape="0">
                    <a:srgbClr val="000000">
                      <a:alpha val="30000"/>
                    </a:srgbClr>
                  </a:outerShdw>
                </a:effectLst>
              </a:rPr>
              <a:t>(a table might be a good way to organize this information.)</a:t>
            </a:r>
            <a:br>
              <a:rPr lang="en-US" dirty="0">
                <a:solidFill>
                  <a:srgbClr val="FF0000"/>
                </a:solidFill>
                <a:effectLst>
                  <a:outerShdw sx="1000" sy="1000" algn="tl" rotWithShape="0">
                    <a:srgbClr val="000000">
                      <a:alpha val="30000"/>
                    </a:srgbClr>
                  </a:outerShdw>
                </a:effectLst>
              </a:rPr>
            </a:br>
            <a:br>
              <a:rPr lang="en-US" dirty="0">
                <a:solidFill>
                  <a:srgbClr val="FF0000"/>
                </a:solidFill>
              </a:rPr>
            </a:br>
            <a:endParaRPr lang="en-US" dirty="0">
              <a:solidFill>
                <a:srgbClr val="FF0000"/>
              </a:solidFill>
            </a:endParaRPr>
          </a:p>
        </p:txBody>
      </p:sp>
      <p:sp>
        <p:nvSpPr>
          <p:cNvPr id="3" name="Rectangle 2">
            <a:extLst>
              <a:ext uri="{FF2B5EF4-FFF2-40B4-BE49-F238E27FC236}">
                <a16:creationId xmlns:a16="http://schemas.microsoft.com/office/drawing/2014/main" id="{CF124DB8-A2DD-43AF-89AD-C6FDB2690BC6}"/>
              </a:ext>
            </a:extLst>
          </p:cNvPr>
          <p:cNvSpPr/>
          <p:nvPr/>
        </p:nvSpPr>
        <p:spPr>
          <a:xfrm rot="16200000">
            <a:off x="-2292443" y="3282607"/>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1162" y="682608"/>
            <a:ext cx="7620000" cy="5565792"/>
          </a:xfrm>
        </p:spPr>
        <p:txBody>
          <a:bodyPr>
            <a:normAutofit fontScale="90000"/>
          </a:bodyPr>
          <a:lstStyle/>
          <a:p>
            <a:pPr eaLnBrk="1" fontAlgn="auto" hangingPunct="1">
              <a:spcAft>
                <a:spcPts val="0"/>
              </a:spcAft>
              <a:defRPr/>
            </a:pPr>
            <a:br>
              <a:rPr lang="en-US" dirty="0">
                <a:solidFill>
                  <a:srgbClr val="FF0000"/>
                </a:solidFill>
              </a:rPr>
            </a:br>
            <a:r>
              <a:rPr lang="en-US" sz="6700" dirty="0">
                <a:solidFill>
                  <a:srgbClr val="FF0000"/>
                </a:solidFill>
                <a:effectLst>
                  <a:outerShdw sx="1000" sy="1000" algn="tl" rotWithShape="0">
                    <a:srgbClr val="000000">
                      <a:alpha val="30000"/>
                    </a:srgbClr>
                  </a:outerShdw>
                </a:effectLst>
              </a:rPr>
              <a:t>Selling Prices</a:t>
            </a:r>
            <a:br>
              <a:rPr lang="en-US" dirty="0">
                <a:solidFill>
                  <a:srgbClr val="FF0000"/>
                </a:solidFill>
                <a:effectLst>
                  <a:outerShdw sx="1000" sy="1000" algn="tl" rotWithShape="0">
                    <a:srgbClr val="000000">
                      <a:alpha val="30000"/>
                    </a:srgbClr>
                  </a:outerShdw>
                </a:effectLst>
              </a:rPr>
            </a:br>
            <a:br>
              <a:rPr lang="en-US" dirty="0">
                <a:solidFill>
                  <a:srgbClr val="FF0000"/>
                </a:solidFill>
                <a:effectLst>
                  <a:outerShdw sx="1000" sy="1000" algn="tl" rotWithShape="0">
                    <a:srgbClr val="000000">
                      <a:alpha val="30000"/>
                    </a:srgbClr>
                  </a:outerShdw>
                </a:effectLst>
              </a:rPr>
            </a:br>
            <a:r>
              <a:rPr lang="en-US" sz="3600" dirty="0">
                <a:solidFill>
                  <a:srgbClr val="FF0000"/>
                </a:solidFill>
                <a:effectLst>
                  <a:outerShdw sx="1000" sy="1000" algn="tl" rotWithShape="0">
                    <a:srgbClr val="000000">
                      <a:alpha val="30000"/>
                    </a:srgbClr>
                  </a:outerShdw>
                </a:effectLst>
              </a:rPr>
              <a:t>How would you structure your selling prices in order to justify the price to your customers?</a:t>
            </a:r>
            <a:br>
              <a:rPr lang="en-US" sz="3600" dirty="0">
                <a:solidFill>
                  <a:srgbClr val="FF0000"/>
                </a:solidFill>
                <a:effectLst>
                  <a:outerShdw sx="1000" sy="1000" algn="tl" rotWithShape="0">
                    <a:srgbClr val="000000">
                      <a:alpha val="30000"/>
                    </a:srgbClr>
                  </a:outerShdw>
                </a:effectLst>
              </a:rPr>
            </a:br>
            <a:br>
              <a:rPr lang="en-US" sz="3600" dirty="0">
                <a:solidFill>
                  <a:srgbClr val="FF0000"/>
                </a:solidFill>
                <a:effectLst>
                  <a:outerShdw sx="1000" sy="1000" algn="tl" rotWithShape="0">
                    <a:srgbClr val="000000">
                      <a:alpha val="30000"/>
                    </a:srgbClr>
                  </a:outerShdw>
                </a:effectLst>
              </a:rPr>
            </a:br>
            <a:r>
              <a:rPr lang="en-US" sz="3600" dirty="0">
                <a:solidFill>
                  <a:srgbClr val="FF0000"/>
                </a:solidFill>
                <a:effectLst>
                  <a:outerShdw sx="1000" sy="1000" algn="tl" rotWithShape="0">
                    <a:srgbClr val="000000">
                      <a:alpha val="30000"/>
                    </a:srgbClr>
                  </a:outerShdw>
                </a:effectLst>
              </a:rPr>
              <a:t>Show or explain the calculation of your pricing structure. </a:t>
            </a:r>
            <a:br>
              <a:rPr lang="en-US" sz="3600" dirty="0">
                <a:solidFill>
                  <a:srgbClr val="FF0000"/>
                </a:solidFill>
                <a:effectLst>
                  <a:outerShdw sx="1000" sy="1000" algn="tl" rotWithShape="0">
                    <a:srgbClr val="000000">
                      <a:alpha val="30000"/>
                    </a:srgbClr>
                  </a:outerShdw>
                </a:effectLst>
              </a:rPr>
            </a:br>
            <a:r>
              <a:rPr lang="en-US" sz="3600" i="1" dirty="0">
                <a:solidFill>
                  <a:schemeClr val="bg1"/>
                </a:solidFill>
                <a:effectLst>
                  <a:outerShdw sx="1000" sy="1000" algn="tl" rotWithShape="0">
                    <a:srgbClr val="000000">
                      <a:alpha val="30000"/>
                    </a:srgbClr>
                  </a:outerShdw>
                </a:effectLst>
              </a:rPr>
              <a:t>(</a:t>
            </a:r>
            <a:r>
              <a:rPr lang="en-US" sz="3100" i="1" dirty="0">
                <a:solidFill>
                  <a:schemeClr val="bg1"/>
                </a:solidFill>
                <a:effectLst>
                  <a:outerShdw sx="1000" sy="1000" algn="tl" rotWithShape="0">
                    <a:srgbClr val="000000">
                      <a:alpha val="30000"/>
                    </a:srgbClr>
                  </a:outerShdw>
                </a:effectLst>
              </a:rPr>
              <a:t>again, a table or spreadsheet might be helpful.)</a:t>
            </a:r>
          </a:p>
        </p:txBody>
      </p:sp>
      <p:sp>
        <p:nvSpPr>
          <p:cNvPr id="3" name="Rectangle 2">
            <a:extLst>
              <a:ext uri="{FF2B5EF4-FFF2-40B4-BE49-F238E27FC236}">
                <a16:creationId xmlns:a16="http://schemas.microsoft.com/office/drawing/2014/main" id="{E0B3BFC5-9DB4-4D9B-AE8C-F17BB39294DC}"/>
              </a:ext>
            </a:extLst>
          </p:cNvPr>
          <p:cNvSpPr/>
          <p:nvPr/>
        </p:nvSpPr>
        <p:spPr>
          <a:xfrm rot="16200000">
            <a:off x="-2368643"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990600"/>
            <a:ext cx="7467600" cy="4800600"/>
          </a:xfrm>
        </p:spPr>
        <p:txBody>
          <a:bodyPr>
            <a:normAutofit/>
          </a:bodyPr>
          <a:lstStyle/>
          <a:p>
            <a:pPr eaLnBrk="1" fontAlgn="auto" hangingPunct="1">
              <a:spcAft>
                <a:spcPts val="0"/>
              </a:spcAft>
              <a:buClr>
                <a:schemeClr val="tx1">
                  <a:shade val="95000"/>
                </a:schemeClr>
              </a:buClr>
              <a:buFont typeface="Wingdings 2"/>
              <a:buNone/>
              <a:defRPr/>
            </a:pPr>
            <a:r>
              <a:rPr lang="en-US" sz="4000" dirty="0">
                <a:solidFill>
                  <a:srgbClr val="FF0000"/>
                </a:solidFill>
              </a:rPr>
              <a:t>How much are you going to sell:</a:t>
            </a:r>
          </a:p>
          <a:p>
            <a:pPr eaLnBrk="1" fontAlgn="auto" hangingPunct="1">
              <a:spcAft>
                <a:spcPts val="0"/>
              </a:spcAft>
              <a:buClr>
                <a:schemeClr val="tx1">
                  <a:shade val="95000"/>
                </a:schemeClr>
              </a:buClr>
              <a:buFont typeface="Wingdings 2"/>
              <a:buNone/>
              <a:defRPr/>
            </a:pPr>
            <a:endParaRPr lang="en-US" sz="4000" dirty="0">
              <a:solidFill>
                <a:schemeClr val="bg1"/>
              </a:solidFill>
            </a:endParaRPr>
          </a:p>
          <a:p>
            <a:pPr eaLnBrk="1" fontAlgn="auto" hangingPunct="1">
              <a:spcAft>
                <a:spcPts val="0"/>
              </a:spcAft>
              <a:buClr>
                <a:schemeClr val="tx1">
                  <a:shade val="95000"/>
                </a:schemeClr>
              </a:buClr>
              <a:buFont typeface="Wingdings 2"/>
              <a:buNone/>
              <a:defRPr/>
            </a:pPr>
            <a:r>
              <a:rPr lang="en-US" sz="4000" dirty="0">
                <a:solidFill>
                  <a:schemeClr val="bg1"/>
                </a:solidFill>
              </a:rPr>
              <a:t> Daily?</a:t>
            </a:r>
          </a:p>
          <a:p>
            <a:pPr eaLnBrk="1" fontAlgn="auto" hangingPunct="1">
              <a:spcAft>
                <a:spcPts val="0"/>
              </a:spcAft>
              <a:buClr>
                <a:schemeClr val="tx1">
                  <a:shade val="95000"/>
                </a:schemeClr>
              </a:buClr>
              <a:buFont typeface="Wingdings 2"/>
              <a:buNone/>
              <a:defRPr/>
            </a:pPr>
            <a:r>
              <a:rPr lang="en-US" sz="4000" dirty="0">
                <a:solidFill>
                  <a:schemeClr val="bg1"/>
                </a:solidFill>
              </a:rPr>
              <a:t>Weekly?</a:t>
            </a:r>
          </a:p>
          <a:p>
            <a:pPr eaLnBrk="1" fontAlgn="auto" hangingPunct="1">
              <a:spcAft>
                <a:spcPts val="0"/>
              </a:spcAft>
              <a:buClr>
                <a:schemeClr val="tx1">
                  <a:shade val="95000"/>
                </a:schemeClr>
              </a:buClr>
              <a:buFont typeface="Wingdings 2"/>
              <a:buNone/>
              <a:defRPr/>
            </a:pPr>
            <a:r>
              <a:rPr lang="en-US" sz="4000" dirty="0">
                <a:solidFill>
                  <a:schemeClr val="bg1"/>
                </a:solidFill>
              </a:rPr>
              <a:t>Monthly?</a:t>
            </a:r>
          </a:p>
          <a:p>
            <a:pPr eaLnBrk="1" fontAlgn="auto" hangingPunct="1">
              <a:spcAft>
                <a:spcPts val="0"/>
              </a:spcAft>
              <a:buClr>
                <a:schemeClr val="tx1">
                  <a:shade val="95000"/>
                </a:schemeClr>
              </a:buClr>
              <a:buFont typeface="Wingdings 2"/>
              <a:buNone/>
              <a:defRPr/>
            </a:pPr>
            <a:r>
              <a:rPr lang="en-US" i="1" dirty="0">
                <a:solidFill>
                  <a:schemeClr val="bg1"/>
                </a:solidFill>
              </a:rPr>
              <a:t>(Put this information in a table to organize.)</a:t>
            </a:r>
          </a:p>
        </p:txBody>
      </p:sp>
      <p:sp>
        <p:nvSpPr>
          <p:cNvPr id="3" name="Rectangle 2">
            <a:extLst>
              <a:ext uri="{FF2B5EF4-FFF2-40B4-BE49-F238E27FC236}">
                <a16:creationId xmlns:a16="http://schemas.microsoft.com/office/drawing/2014/main" id="{ABFD84BD-9554-4C8A-B2B1-5E3015339515}"/>
              </a:ext>
            </a:extLst>
          </p:cNvPr>
          <p:cNvSpPr/>
          <p:nvPr/>
        </p:nvSpPr>
        <p:spPr>
          <a:xfrm rot="16200000">
            <a:off x="-2216243"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76400" y="274638"/>
            <a:ext cx="7010400" cy="1325562"/>
          </a:xfrm>
        </p:spPr>
        <p:txBody>
          <a:bodyPr>
            <a:normAutofit fontScale="90000"/>
          </a:bodyPr>
          <a:lstStyle/>
          <a:p>
            <a:pPr eaLnBrk="1" fontAlgn="auto" hangingPunct="1">
              <a:spcAft>
                <a:spcPts val="0"/>
              </a:spcAft>
              <a:defRPr/>
            </a:pPr>
            <a:br>
              <a:rPr lang="en-US" dirty="0">
                <a:solidFill>
                  <a:srgbClr val="FF0000"/>
                </a:solidFill>
              </a:rPr>
            </a:br>
            <a:r>
              <a:rPr sz="5300" dirty="0">
                <a:ln>
                  <a:noFill/>
                </a:ln>
                <a:solidFill>
                  <a:srgbClr val="FF0000"/>
                </a:solidFill>
              </a:rPr>
              <a:t>Average Monthly Fixed Costs</a:t>
            </a:r>
            <a:endParaRPr sz="5300" i="1" dirty="0">
              <a:ln>
                <a:noFill/>
              </a:ln>
              <a:solidFill>
                <a:srgbClr val="FF0000"/>
              </a:solidFill>
            </a:endParaRPr>
          </a:p>
        </p:txBody>
      </p:sp>
      <p:graphicFrame>
        <p:nvGraphicFramePr>
          <p:cNvPr id="23942" name="Group 390"/>
          <p:cNvGraphicFramePr>
            <a:graphicFrameLocks noGrp="1"/>
          </p:cNvGraphicFramePr>
          <p:nvPr>
            <p:ph idx="1"/>
            <p:extLst>
              <p:ext uri="{D42A27DB-BD31-4B8C-83A1-F6EECF244321}">
                <p14:modId xmlns:p14="http://schemas.microsoft.com/office/powerpoint/2010/main" val="4011232905"/>
              </p:ext>
            </p:extLst>
          </p:nvPr>
        </p:nvGraphicFramePr>
        <p:xfrm>
          <a:off x="1701019" y="2112983"/>
          <a:ext cx="7010400" cy="4470379"/>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83722">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a:ln>
                            <a:noFill/>
                          </a:ln>
                          <a:solidFill>
                            <a:schemeClr val="tx1"/>
                          </a:solidFill>
                          <a:effectLst/>
                          <a:latin typeface="Myriad Web Pro" pitchFamily="34" charset="0"/>
                          <a:ea typeface="ＭＳ Ｐゴシック" pitchFamily="-112" charset="-128"/>
                          <a:cs typeface="Arial" charset="0"/>
                        </a:rPr>
                        <a:t>Type of Fixed Cost </a:t>
                      </a:r>
                    </a:p>
                  </a:txBody>
                  <a:tcPr anchor="ctr" horzOverflow="overflow">
                    <a:lnL w="28575" cap="flat" cmpd="sng" algn="ctr">
                      <a:solidFill>
                        <a:srgbClr val="777777"/>
                      </a:solidFill>
                      <a:prstDash val="solid"/>
                      <a:round/>
                      <a:headEnd type="none" w="med" len="med"/>
                      <a:tailEnd type="none" w="med" len="med"/>
                    </a:lnL>
                    <a:lnR>
                      <a:noFill/>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a:ln>
                            <a:noFill/>
                          </a:ln>
                          <a:solidFill>
                            <a:schemeClr val="tx1"/>
                          </a:solidFill>
                          <a:effectLst/>
                          <a:latin typeface="Myriad Web Pro" pitchFamily="34" charset="0"/>
                          <a:ea typeface="ＭＳ Ｐゴシック" pitchFamily="-112" charset="-128"/>
                          <a:cs typeface="Arial" charset="0"/>
                        </a:rPr>
                        <a:t>Monthly Cost </a:t>
                      </a:r>
                    </a:p>
                  </a:txBody>
                  <a:tcPr anchor="ctr" horzOverflow="overflow">
                    <a:lnL>
                      <a:noFill/>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633159">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Entrepreneurial Stipend</a:t>
                      </a:r>
                    </a:p>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 Hours X (Minimum Wage + $1)]</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Insurance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Salaries of Employees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Advertising</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Interest</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Depreciation</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Utilities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Rent</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Other Fixed Costs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a:ln>
                            <a:noFill/>
                          </a:ln>
                          <a:solidFill>
                            <a:schemeClr val="bg1"/>
                          </a:solidFill>
                          <a:effectLst/>
                          <a:latin typeface="Myriad Web Pro" pitchFamily="34" charset="0"/>
                          <a:ea typeface="ＭＳ Ｐゴシック" pitchFamily="-112"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837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a:ln>
                            <a:noFill/>
                          </a:ln>
                          <a:solidFill>
                            <a:schemeClr val="accent4">
                              <a:lumMod val="50000"/>
                            </a:schemeClr>
                          </a:solidFill>
                          <a:effectLst/>
                          <a:latin typeface="Myriad Web Pro" pitchFamily="34" charset="0"/>
                          <a:ea typeface="ＭＳ Ｐゴシック" pitchFamily="-112" charset="-128"/>
                          <a:cs typeface="Arial" charset="0"/>
                        </a:rPr>
                        <a:t>Total Monthly Fixed Costs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a:ln>
                            <a:noFill/>
                          </a:ln>
                          <a:solidFill>
                            <a:schemeClr val="bg1"/>
                          </a:solidFill>
                          <a:effectLst/>
                          <a:latin typeface="Myriad Web Pro" pitchFamily="34" charset="0"/>
                          <a:ea typeface="ＭＳ Ｐゴシック" pitchFamily="-112" charset="-128"/>
                          <a:cs typeface="Arial" charset="0"/>
                        </a:rPr>
                        <a:t>$</a:t>
                      </a:r>
                      <a:r>
                        <a:rPr kumimoji="0" lang="en-US" sz="1500" b="1" i="0" u="none" strike="noStrike" cap="none" normalizeH="0" baseline="0" dirty="0">
                          <a:ln>
                            <a:noFill/>
                          </a:ln>
                          <a:solidFill>
                            <a:srgbClr val="632523"/>
                          </a:solidFill>
                          <a:effectLst/>
                          <a:latin typeface="Myriad Web Pro" pitchFamily="34" charset="0"/>
                          <a:ea typeface="ＭＳ Ｐゴシック" pitchFamily="-112" charset="-128"/>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
        <p:nvSpPr>
          <p:cNvPr id="4" name="Rectangle 3">
            <a:extLst>
              <a:ext uri="{FF2B5EF4-FFF2-40B4-BE49-F238E27FC236}">
                <a16:creationId xmlns:a16="http://schemas.microsoft.com/office/drawing/2014/main" id="{60D3DAAC-5343-40D9-9034-A3FECF695347}"/>
              </a:ext>
            </a:extLst>
          </p:cNvPr>
          <p:cNvSpPr/>
          <p:nvPr/>
        </p:nvSpPr>
        <p:spPr>
          <a:xfrm rot="16200000">
            <a:off x="-2216243"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990600"/>
            <a:ext cx="7772400" cy="5638799"/>
          </a:xfrm>
        </p:spPr>
        <p:txBody>
          <a:bodyPr>
            <a:normAutofit fontScale="90000"/>
          </a:bodyPr>
          <a:lstStyle/>
          <a:p>
            <a:pPr eaLnBrk="1" fontAlgn="auto" hangingPunct="1">
              <a:spcAft>
                <a:spcPts val="0"/>
              </a:spcAft>
              <a:defRPr/>
            </a:pPr>
            <a:br>
              <a:rPr lang="en-US" dirty="0">
                <a:solidFill>
                  <a:srgbClr val="FF0000"/>
                </a:solidFill>
              </a:rPr>
            </a:br>
            <a:r>
              <a:rPr lang="en-US" sz="6000" dirty="0">
                <a:solidFill>
                  <a:srgbClr val="FF0000"/>
                </a:solidFill>
                <a:effectLst/>
              </a:rPr>
              <a:t>Personal Living Expenses</a:t>
            </a:r>
            <a:br>
              <a:rPr lang="en-US" dirty="0">
                <a:solidFill>
                  <a:srgbClr val="FF0000"/>
                </a:solidFill>
                <a:effectLst/>
              </a:rPr>
            </a:br>
            <a:br>
              <a:rPr lang="en-US" dirty="0">
                <a:solidFill>
                  <a:srgbClr val="FF0000"/>
                </a:solidFill>
                <a:effectLst/>
              </a:rPr>
            </a:br>
            <a:r>
              <a:rPr lang="en-US" sz="3600" dirty="0">
                <a:solidFill>
                  <a:srgbClr val="FF0000"/>
                </a:solidFill>
                <a:effectLst/>
              </a:rPr>
              <a:t>Are you going to need to take your personal living expenses out of this company?</a:t>
            </a:r>
            <a:br>
              <a:rPr lang="en-US" sz="3600" dirty="0">
                <a:solidFill>
                  <a:srgbClr val="FF0000"/>
                </a:solidFill>
                <a:effectLst/>
              </a:rPr>
            </a:br>
            <a:br>
              <a:rPr lang="en-US" sz="3600" dirty="0">
                <a:solidFill>
                  <a:srgbClr val="FF0000"/>
                </a:solidFill>
                <a:effectLst/>
              </a:rPr>
            </a:br>
            <a:r>
              <a:rPr lang="en-US" sz="3600" dirty="0">
                <a:solidFill>
                  <a:srgbClr val="FF0000"/>
                </a:solidFill>
                <a:effectLst/>
              </a:rPr>
              <a:t>If so, then you need to decide if you are going to pay yourself a wage or salary from the company.</a:t>
            </a:r>
            <a:br>
              <a:rPr lang="en-US" sz="3600" dirty="0">
                <a:solidFill>
                  <a:srgbClr val="FF0000"/>
                </a:solidFill>
                <a:effectLst/>
              </a:rPr>
            </a:br>
            <a:r>
              <a:rPr lang="en-US" sz="3600" dirty="0">
                <a:solidFill>
                  <a:schemeClr val="bg1"/>
                </a:solidFill>
                <a:effectLst/>
              </a:rPr>
              <a:t>(</a:t>
            </a:r>
            <a:r>
              <a:rPr lang="en-US" sz="2700" i="1" dirty="0">
                <a:solidFill>
                  <a:schemeClr val="bg1"/>
                </a:solidFill>
                <a:effectLst/>
              </a:rPr>
              <a:t>Put this Information into a table weekly and monthly)</a:t>
            </a:r>
          </a:p>
        </p:txBody>
      </p:sp>
      <p:sp>
        <p:nvSpPr>
          <p:cNvPr id="3" name="Rectangle 2">
            <a:extLst>
              <a:ext uri="{FF2B5EF4-FFF2-40B4-BE49-F238E27FC236}">
                <a16:creationId xmlns:a16="http://schemas.microsoft.com/office/drawing/2014/main" id="{9B5F0CC8-A8BC-4C74-A757-B08B54809C60}"/>
              </a:ext>
            </a:extLst>
          </p:cNvPr>
          <p:cNvSpPr/>
          <p:nvPr/>
        </p:nvSpPr>
        <p:spPr>
          <a:xfrm rot="16200000">
            <a:off x="-2292443"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242786" y="351971"/>
            <a:ext cx="7543800" cy="1143000"/>
          </a:xfrm>
        </p:spPr>
        <p:txBody>
          <a:bodyPr>
            <a:normAutofit fontScale="90000"/>
          </a:bodyPr>
          <a:lstStyle/>
          <a:p>
            <a:pPr eaLnBrk="1" fontAlgn="auto" hangingPunct="1">
              <a:spcAft>
                <a:spcPts val="0"/>
              </a:spcAft>
              <a:defRPr/>
            </a:pPr>
            <a:br>
              <a:rPr lang="en-US" dirty="0">
                <a:ln>
                  <a:noFill/>
                </a:ln>
                <a:solidFill>
                  <a:srgbClr val="FF0000"/>
                </a:solidFill>
              </a:rPr>
            </a:br>
            <a:r>
              <a:rPr sz="6700" dirty="0">
                <a:ln>
                  <a:noFill/>
                </a:ln>
                <a:solidFill>
                  <a:srgbClr val="FF0000"/>
                </a:solidFill>
                <a:effectLst/>
              </a:rPr>
              <a:t>Time Management Plan</a:t>
            </a:r>
            <a:endParaRPr sz="6700" i="1" dirty="0">
              <a:ln>
                <a:noFill/>
              </a:ln>
              <a:solidFill>
                <a:srgbClr val="FF0000"/>
              </a:solidFill>
              <a:effectLst/>
            </a:endParaRPr>
          </a:p>
        </p:txBody>
      </p:sp>
      <p:graphicFrame>
        <p:nvGraphicFramePr>
          <p:cNvPr id="1026" name="Content Placeholder 4"/>
          <p:cNvGraphicFramePr>
            <a:graphicFrameLocks noGrp="1"/>
          </p:cNvGraphicFramePr>
          <p:nvPr>
            <p:ph idx="1"/>
            <p:extLst>
              <p:ext uri="{D42A27DB-BD31-4B8C-83A1-F6EECF244321}">
                <p14:modId xmlns:p14="http://schemas.microsoft.com/office/powerpoint/2010/main" val="4047673152"/>
              </p:ext>
            </p:extLst>
          </p:nvPr>
        </p:nvGraphicFramePr>
        <p:xfrm>
          <a:off x="2017486" y="2544762"/>
          <a:ext cx="6705600" cy="4038600"/>
        </p:xfrm>
        <a:graphic>
          <a:graphicData uri="http://schemas.openxmlformats.org/presentationml/2006/ole">
            <mc:AlternateContent xmlns:mc="http://schemas.openxmlformats.org/markup-compatibility/2006">
              <mc:Choice xmlns:v="urn:schemas-microsoft-com:vml" Requires="v">
                <p:oleObj spid="_x0000_s1042" name="Worksheet" r:id="rId4" imgW="8382000" imgH="4581449" progId="Excel.Sheet.8">
                  <p:embed/>
                </p:oleObj>
              </mc:Choice>
              <mc:Fallback>
                <p:oleObj name="Worksheet" r:id="rId4" imgW="8382000" imgH="4581449" progId="Excel.Shee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486" y="2544762"/>
                        <a:ext cx="6705600" cy="4038600"/>
                      </a:xfrm>
                      <a:prstGeom prst="rect">
                        <a:avLst/>
                      </a:prstGeom>
                      <a:noFill/>
                      <a:extLst/>
                    </p:spPr>
                  </p:pic>
                </p:oleObj>
              </mc:Fallback>
            </mc:AlternateContent>
          </a:graphicData>
        </a:graphic>
      </p:graphicFrame>
      <p:sp>
        <p:nvSpPr>
          <p:cNvPr id="1028" name="TextBox 1"/>
          <p:cNvSpPr txBox="1">
            <a:spLocks noChangeArrowheads="1"/>
          </p:cNvSpPr>
          <p:nvPr/>
        </p:nvSpPr>
        <p:spPr bwMode="auto">
          <a:xfrm>
            <a:off x="3352800" y="4114800"/>
            <a:ext cx="1371600" cy="457200"/>
          </a:xfrm>
          <a:prstGeom prst="rect">
            <a:avLst/>
          </a:prstGeom>
          <a:noFill/>
          <a:ln w="9525">
            <a:noFill/>
            <a:miter lim="800000"/>
            <a:headEnd/>
            <a:tailEnd/>
          </a:ln>
        </p:spPr>
        <p:txBody>
          <a:bodyPr/>
          <a:lstStyle/>
          <a:p>
            <a:r>
              <a:rPr lang="en-US" sz="1400" b="1">
                <a:solidFill>
                  <a:schemeClr val="bg1"/>
                </a:solidFill>
                <a:latin typeface="Calibri" pitchFamily="34" charset="0"/>
              </a:rPr>
              <a:t>Free Time</a:t>
            </a:r>
          </a:p>
        </p:txBody>
      </p:sp>
      <p:sp>
        <p:nvSpPr>
          <p:cNvPr id="1029" name="TextBox 1"/>
          <p:cNvSpPr txBox="1">
            <a:spLocks noChangeArrowheads="1"/>
          </p:cNvSpPr>
          <p:nvPr/>
        </p:nvSpPr>
        <p:spPr bwMode="auto">
          <a:xfrm>
            <a:off x="5181600" y="4114800"/>
            <a:ext cx="1752600" cy="457200"/>
          </a:xfrm>
          <a:prstGeom prst="rect">
            <a:avLst/>
          </a:prstGeom>
          <a:noFill/>
          <a:ln w="9525">
            <a:noFill/>
            <a:miter lim="800000"/>
            <a:headEnd/>
            <a:tailEnd/>
          </a:ln>
        </p:spPr>
        <p:txBody>
          <a:bodyPr/>
          <a:lstStyle/>
          <a:p>
            <a:r>
              <a:rPr lang="en-US" sz="1400" b="1">
                <a:solidFill>
                  <a:schemeClr val="bg1"/>
                </a:solidFill>
                <a:latin typeface="Calibri" pitchFamily="34" charset="0"/>
              </a:rPr>
              <a:t>School Hours</a:t>
            </a:r>
          </a:p>
        </p:txBody>
      </p:sp>
      <p:sp>
        <p:nvSpPr>
          <p:cNvPr id="1030" name="Title 1"/>
          <p:cNvSpPr>
            <a:spLocks/>
          </p:cNvSpPr>
          <p:nvPr/>
        </p:nvSpPr>
        <p:spPr bwMode="auto">
          <a:xfrm>
            <a:off x="1712686" y="1640681"/>
            <a:ext cx="7315200" cy="1143000"/>
          </a:xfrm>
          <a:prstGeom prst="rect">
            <a:avLst/>
          </a:prstGeom>
          <a:noFill/>
          <a:ln w="9525">
            <a:noFill/>
            <a:miter lim="800000"/>
            <a:headEnd/>
            <a:tailEnd/>
          </a:ln>
        </p:spPr>
        <p:txBody>
          <a:bodyPr anchor="ctr"/>
          <a:lstStyle/>
          <a:p>
            <a:pPr algn="ctr"/>
            <a:r>
              <a:rPr lang="en-US" sz="2400" b="1" dirty="0">
                <a:solidFill>
                  <a:srgbClr val="FF0000"/>
                </a:solidFill>
                <a:latin typeface="Corbel" pitchFamily="34" charset="0"/>
                <a:ea typeface="MS PGothic" pitchFamily="34" charset="-128"/>
              </a:rPr>
              <a:t>Business Schedule for a Typical Week (168 hours)</a:t>
            </a:r>
            <a:endParaRPr lang="en-US" sz="2400" b="1" i="1" dirty="0">
              <a:solidFill>
                <a:srgbClr val="FF0000"/>
              </a:solidFill>
              <a:latin typeface="Corbel" pitchFamily="34" charset="0"/>
              <a:ea typeface="MS PGothic" pitchFamily="34" charset="-128"/>
            </a:endParaRPr>
          </a:p>
        </p:txBody>
      </p:sp>
      <p:sp>
        <p:nvSpPr>
          <p:cNvPr id="7" name="Rectangle 6">
            <a:extLst>
              <a:ext uri="{FF2B5EF4-FFF2-40B4-BE49-F238E27FC236}">
                <a16:creationId xmlns:a16="http://schemas.microsoft.com/office/drawing/2014/main" id="{0012A88B-38B7-4056-8C28-09C635DCD415}"/>
              </a:ext>
            </a:extLst>
          </p:cNvPr>
          <p:cNvSpPr/>
          <p:nvPr/>
        </p:nvSpPr>
        <p:spPr>
          <a:xfrm rot="16200000">
            <a:off x="-2052175" y="2833100"/>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6000" dirty="0">
                <a:solidFill>
                  <a:srgbClr val="009876"/>
                </a:solidFill>
                <a:effectLst/>
              </a:rPr>
              <a:t>What is Entrepreneurship?</a:t>
            </a:r>
          </a:p>
        </p:txBody>
      </p:sp>
      <p:sp>
        <p:nvSpPr>
          <p:cNvPr id="5123" name="TextBox 3"/>
          <p:cNvSpPr txBox="1">
            <a:spLocks noChangeArrowheads="1"/>
          </p:cNvSpPr>
          <p:nvPr/>
        </p:nvSpPr>
        <p:spPr bwMode="auto">
          <a:xfrm>
            <a:off x="76200" y="6401078"/>
            <a:ext cx="8991600" cy="369332"/>
          </a:xfrm>
          <a:prstGeom prst="rect">
            <a:avLst/>
          </a:prstGeom>
          <a:solidFill>
            <a:srgbClr val="FFFF00"/>
          </a:solidFill>
          <a:ln w="9525">
            <a:noFill/>
            <a:miter lim="800000"/>
            <a:headEnd/>
            <a:tailEnd/>
          </a:ln>
        </p:spPr>
        <p:txBody>
          <a:bodyPr wrap="square" anchor="ctr">
            <a:spAutoFit/>
          </a:bodyPr>
          <a:lstStyle/>
          <a:p>
            <a:pPr algn="ctr"/>
            <a:r>
              <a:rPr lang="en-US" b="1" u="sng" dirty="0">
                <a:solidFill>
                  <a:srgbClr val="FF0000"/>
                </a:solidFill>
              </a:rPr>
              <a:t>*Don’t forget to delete slides #1 – 6, should be used for informational purposes.* </a:t>
            </a:r>
          </a:p>
        </p:txBody>
      </p:sp>
      <p:sp>
        <p:nvSpPr>
          <p:cNvPr id="5124" name="TextBox 5"/>
          <p:cNvSpPr txBox="1">
            <a:spLocks noChangeArrowheads="1"/>
          </p:cNvSpPr>
          <p:nvPr/>
        </p:nvSpPr>
        <p:spPr bwMode="auto">
          <a:xfrm>
            <a:off x="1447800" y="1981200"/>
            <a:ext cx="6248400" cy="2832100"/>
          </a:xfrm>
          <a:prstGeom prst="rect">
            <a:avLst/>
          </a:prstGeom>
          <a:noFill/>
          <a:ln w="9525">
            <a:noFill/>
            <a:miter lim="800000"/>
            <a:headEnd/>
            <a:tailEnd/>
          </a:ln>
        </p:spPr>
        <p:txBody>
          <a:bodyPr anchor="ctr">
            <a:spAutoFit/>
          </a:bodyPr>
          <a:lstStyle/>
          <a:p>
            <a:r>
              <a:rPr lang="en-US" sz="4000">
                <a:solidFill>
                  <a:schemeClr val="bg1"/>
                </a:solidFill>
                <a:latin typeface="Garamond" pitchFamily="18" charset="0"/>
              </a:rPr>
              <a:t>The practice of starting new businesses or revitalizing existing businesses based on an opportunity</a:t>
            </a:r>
          </a:p>
          <a:p>
            <a:endParaRPr 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380999"/>
            <a:ext cx="7543800" cy="2057401"/>
          </a:xfrm>
        </p:spPr>
        <p:txBody>
          <a:bodyPr>
            <a:normAutofit fontScale="90000"/>
          </a:bodyPr>
          <a:lstStyle/>
          <a:p>
            <a:pPr eaLnBrk="1" fontAlgn="auto" hangingPunct="1">
              <a:spcAft>
                <a:spcPts val="0"/>
              </a:spcAft>
              <a:defRPr/>
            </a:pPr>
            <a:br>
              <a:rPr lang="en-US" dirty="0">
                <a:solidFill>
                  <a:srgbClr val="FF0000"/>
                </a:solidFill>
              </a:rPr>
            </a:br>
            <a:r>
              <a:rPr lang="en-US" sz="3600" dirty="0">
                <a:solidFill>
                  <a:srgbClr val="FF0000"/>
                </a:solidFill>
                <a:effectLst/>
              </a:rPr>
              <a:t>Projected Income Statement for your company.</a:t>
            </a:r>
            <a:br>
              <a:rPr lang="en-US" sz="2700" dirty="0">
                <a:solidFill>
                  <a:srgbClr val="FF0000"/>
                </a:solidFill>
                <a:effectLst/>
              </a:rPr>
            </a:br>
            <a:r>
              <a:rPr lang="en-US" sz="2200" dirty="0">
                <a:solidFill>
                  <a:srgbClr val="FF0000"/>
                </a:solidFill>
                <a:effectLst/>
              </a:rPr>
              <a:t>Are you going to be able to cover your costs with your sales?</a:t>
            </a:r>
            <a:br>
              <a:rPr lang="en-US" sz="2200" dirty="0">
                <a:solidFill>
                  <a:srgbClr val="FF0000"/>
                </a:solidFill>
                <a:effectLst/>
              </a:rPr>
            </a:br>
            <a:br>
              <a:rPr lang="en-US" sz="2200" dirty="0">
                <a:solidFill>
                  <a:srgbClr val="FF0000"/>
                </a:solidFill>
                <a:effectLst/>
              </a:rPr>
            </a:br>
            <a:r>
              <a:rPr lang="en-US" sz="2200" dirty="0">
                <a:solidFill>
                  <a:srgbClr val="FF0000"/>
                </a:solidFill>
                <a:effectLst/>
              </a:rPr>
              <a:t>What are your monthly sales minus your monthly costs?</a:t>
            </a:r>
          </a:p>
        </p:txBody>
      </p:sp>
      <p:graphicFrame>
        <p:nvGraphicFramePr>
          <p:cNvPr id="3" name="Table 2"/>
          <p:cNvGraphicFramePr>
            <a:graphicFrameLocks noGrp="1"/>
          </p:cNvGraphicFramePr>
          <p:nvPr>
            <p:extLst>
              <p:ext uri="{D42A27DB-BD31-4B8C-83A1-F6EECF244321}">
                <p14:modId xmlns:p14="http://schemas.microsoft.com/office/powerpoint/2010/main" val="2513054516"/>
              </p:ext>
            </p:extLst>
          </p:nvPr>
        </p:nvGraphicFramePr>
        <p:xfrm>
          <a:off x="1447800" y="2606039"/>
          <a:ext cx="7391400" cy="4023360"/>
        </p:xfrm>
        <a:graphic>
          <a:graphicData uri="http://schemas.openxmlformats.org/drawingml/2006/table">
            <a:tbl>
              <a:tblPr firstRow="1" bandRow="1">
                <a:tableStyleId>{5C22544A-7EE6-4342-B048-85BDC9FD1C3A}</a:tableStyleId>
              </a:tblPr>
              <a:tblGrid>
                <a:gridCol w="4065114">
                  <a:extLst>
                    <a:ext uri="{9D8B030D-6E8A-4147-A177-3AD203B41FA5}">
                      <a16:colId xmlns:a16="http://schemas.microsoft.com/office/drawing/2014/main" val="20000"/>
                    </a:ext>
                  </a:extLst>
                </a:gridCol>
                <a:gridCol w="1061580">
                  <a:extLst>
                    <a:ext uri="{9D8B030D-6E8A-4147-A177-3AD203B41FA5}">
                      <a16:colId xmlns:a16="http://schemas.microsoft.com/office/drawing/2014/main" val="20001"/>
                    </a:ext>
                  </a:extLst>
                </a:gridCol>
                <a:gridCol w="1132353">
                  <a:extLst>
                    <a:ext uri="{9D8B030D-6E8A-4147-A177-3AD203B41FA5}">
                      <a16:colId xmlns:a16="http://schemas.microsoft.com/office/drawing/2014/main" val="20002"/>
                    </a:ext>
                  </a:extLst>
                </a:gridCol>
                <a:gridCol w="1132353">
                  <a:extLst>
                    <a:ext uri="{9D8B030D-6E8A-4147-A177-3AD203B41FA5}">
                      <a16:colId xmlns:a16="http://schemas.microsoft.com/office/drawing/2014/main" val="20003"/>
                    </a:ext>
                  </a:extLst>
                </a:gridCol>
              </a:tblGrid>
              <a:tr h="346421">
                <a:tc gridSpan="4">
                  <a:txBody>
                    <a:bodyPr/>
                    <a:lstStyle/>
                    <a:p>
                      <a:pPr algn="ctr"/>
                      <a:r>
                        <a:rPr lang="en-US" dirty="0"/>
                        <a:t>Projected Monthly  Income</a:t>
                      </a:r>
                      <a:r>
                        <a:rPr lang="en-US" baseline="0" dirty="0"/>
                        <a:t> Statement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46421">
                <a:tc>
                  <a:txBody>
                    <a:bodyPr/>
                    <a:lstStyle/>
                    <a:p>
                      <a:r>
                        <a:rPr lang="en-US" dirty="0">
                          <a:solidFill>
                            <a:schemeClr val="accent4">
                              <a:lumMod val="50000"/>
                            </a:schemeClr>
                          </a:solidFill>
                        </a:rPr>
                        <a:t>Sales</a:t>
                      </a:r>
                    </a:p>
                  </a:txBody>
                  <a:tcPr/>
                </a:tc>
                <a:tc>
                  <a:txBody>
                    <a:bodyPr/>
                    <a:lstStyle/>
                    <a:p>
                      <a:endParaRPr lang="en-US" dirty="0"/>
                    </a:p>
                  </a:txBody>
                  <a:tcPr/>
                </a:tc>
                <a:tc>
                  <a:txBody>
                    <a:bodyPr/>
                    <a:lstStyle/>
                    <a:p>
                      <a:endParaRPr lang="en-US" dirty="0"/>
                    </a:p>
                  </a:txBody>
                  <a:tcPr/>
                </a:tc>
                <a:tc>
                  <a:txBody>
                    <a:bodyPr/>
                    <a:lstStyle/>
                    <a:p>
                      <a:r>
                        <a:rPr lang="en-US" dirty="0"/>
                        <a:t>$</a:t>
                      </a:r>
                    </a:p>
                  </a:txBody>
                  <a:tcPr/>
                </a:tc>
                <a:extLst>
                  <a:ext uri="{0D108BD9-81ED-4DB2-BD59-A6C34878D82A}">
                    <a16:rowId xmlns:a16="http://schemas.microsoft.com/office/drawing/2014/main" val="10001"/>
                  </a:ext>
                </a:extLst>
              </a:tr>
              <a:tr h="346421">
                <a:tc>
                  <a:txBody>
                    <a:bodyPr/>
                    <a:lstStyle/>
                    <a:p>
                      <a:pPr lvl="1"/>
                      <a:r>
                        <a:rPr lang="en-US" dirty="0">
                          <a:solidFill>
                            <a:schemeClr val="accent4">
                              <a:lumMod val="50000"/>
                            </a:schemeClr>
                          </a:solidFill>
                        </a:rPr>
                        <a:t>Materials</a:t>
                      </a:r>
                    </a:p>
                  </a:txBody>
                  <a:tcPr/>
                </a:tc>
                <a:tc>
                  <a:txBody>
                    <a:bodyPr/>
                    <a:lstStyle/>
                    <a:p>
                      <a:r>
                        <a:rPr lang="en-US" dirty="0"/>
                        <a: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46421">
                <a:tc>
                  <a:txBody>
                    <a:bodyPr/>
                    <a:lstStyle/>
                    <a:p>
                      <a:pPr lvl="1"/>
                      <a:r>
                        <a:rPr lang="en-US" dirty="0">
                          <a:solidFill>
                            <a:schemeClr val="accent4">
                              <a:lumMod val="50000"/>
                            </a:schemeClr>
                          </a:solidFill>
                        </a:rPr>
                        <a:t>Labor to produce</a:t>
                      </a:r>
                      <a:r>
                        <a:rPr lang="en-US" baseline="0" dirty="0">
                          <a:solidFill>
                            <a:schemeClr val="accent4">
                              <a:lumMod val="50000"/>
                            </a:schemeClr>
                          </a:solidFill>
                        </a:rPr>
                        <a:t> product</a:t>
                      </a:r>
                      <a:endParaRPr lang="en-US" dirty="0">
                        <a:solidFill>
                          <a:schemeClr val="accent4">
                            <a:lumMod val="50000"/>
                          </a:schemeClr>
                        </a:solidFill>
                      </a:endParaRPr>
                    </a:p>
                  </a:txBody>
                  <a:tcPr/>
                </a:tc>
                <a:tc>
                  <a:txBody>
                    <a:bodyPr/>
                    <a:lstStyle/>
                    <a:p>
                      <a:r>
                        <a:rPr lang="en-US" dirty="0"/>
                        <a: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46421">
                <a:tc>
                  <a:txBody>
                    <a:bodyPr/>
                    <a:lstStyle/>
                    <a:p>
                      <a:pPr lvl="2"/>
                      <a:r>
                        <a:rPr lang="en-US" dirty="0">
                          <a:solidFill>
                            <a:schemeClr val="accent4">
                              <a:lumMod val="50000"/>
                            </a:schemeClr>
                          </a:solidFill>
                        </a:rPr>
                        <a:t>Less Cost of Goods</a:t>
                      </a:r>
                      <a:r>
                        <a:rPr lang="en-US" baseline="0" dirty="0">
                          <a:solidFill>
                            <a:schemeClr val="accent4">
                              <a:lumMod val="50000"/>
                            </a:schemeClr>
                          </a:solidFill>
                        </a:rPr>
                        <a:t> Sold:</a:t>
                      </a:r>
                      <a:endParaRPr lang="en-US" dirty="0">
                        <a:solidFill>
                          <a:schemeClr val="accent4">
                            <a:lumMod val="50000"/>
                          </a:schemeClr>
                        </a:solidFill>
                      </a:endParaRPr>
                    </a:p>
                  </a:txBody>
                  <a:tcPr/>
                </a:tc>
                <a:tc>
                  <a:txBody>
                    <a:bodyPr/>
                    <a:lstStyle/>
                    <a:p>
                      <a:endParaRPr lang="en-US" dirty="0"/>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10004"/>
                  </a:ext>
                </a:extLst>
              </a:tr>
              <a:tr h="346421">
                <a:tc>
                  <a:txBody>
                    <a:bodyPr/>
                    <a:lstStyle/>
                    <a:p>
                      <a:pPr lvl="2" algn="l"/>
                      <a:r>
                        <a:rPr lang="en-US" dirty="0">
                          <a:solidFill>
                            <a:schemeClr val="accent4">
                              <a:lumMod val="50000"/>
                            </a:schemeClr>
                          </a:solidFill>
                        </a:rPr>
                        <a:t>Gross Profit From Sales:</a:t>
                      </a:r>
                    </a:p>
                  </a:txBody>
                  <a:tcPr/>
                </a:tc>
                <a:tc>
                  <a:txBody>
                    <a:bodyPr/>
                    <a:lstStyle/>
                    <a:p>
                      <a:endParaRPr lang="en-US" dirty="0"/>
                    </a:p>
                  </a:txBody>
                  <a:tcPr/>
                </a:tc>
                <a:tc>
                  <a:txBody>
                    <a:bodyPr/>
                    <a:lstStyle/>
                    <a:p>
                      <a:endParaRPr lang="en-US" dirty="0"/>
                    </a:p>
                  </a:txBody>
                  <a:tcPr/>
                </a:tc>
                <a:tc>
                  <a:txBody>
                    <a:bodyPr/>
                    <a:lstStyle/>
                    <a:p>
                      <a:r>
                        <a:rPr lang="en-US" dirty="0"/>
                        <a:t>$</a:t>
                      </a:r>
                    </a:p>
                  </a:txBody>
                  <a:tcPr/>
                </a:tc>
                <a:extLst>
                  <a:ext uri="{0D108BD9-81ED-4DB2-BD59-A6C34878D82A}">
                    <a16:rowId xmlns:a16="http://schemas.microsoft.com/office/drawing/2014/main" val="10005"/>
                  </a:ext>
                </a:extLst>
              </a:tr>
              <a:tr h="346421">
                <a:tc>
                  <a:txBody>
                    <a:bodyPr/>
                    <a:lstStyle/>
                    <a:p>
                      <a:r>
                        <a:rPr lang="en-US" dirty="0">
                          <a:solidFill>
                            <a:schemeClr val="accent4">
                              <a:lumMod val="50000"/>
                            </a:schemeClr>
                          </a:solidFill>
                        </a:rPr>
                        <a:t>Rent</a:t>
                      </a:r>
                    </a:p>
                  </a:txBody>
                  <a:tcPr/>
                </a:tc>
                <a:tc>
                  <a:txBody>
                    <a:bodyPr/>
                    <a:lstStyle/>
                    <a:p>
                      <a:r>
                        <a:rPr lang="en-US" dirty="0"/>
                        <a: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46421">
                <a:tc>
                  <a:txBody>
                    <a:bodyPr/>
                    <a:lstStyle/>
                    <a:p>
                      <a:r>
                        <a:rPr lang="en-US" dirty="0">
                          <a:solidFill>
                            <a:schemeClr val="accent4">
                              <a:lumMod val="50000"/>
                            </a:schemeClr>
                          </a:solidFill>
                        </a:rPr>
                        <a:t>Employee Salaries</a:t>
                      </a:r>
                    </a:p>
                  </a:txBody>
                  <a:tcPr/>
                </a:tc>
                <a:tc>
                  <a:txBody>
                    <a:bodyPr/>
                    <a:lstStyle/>
                    <a:p>
                      <a:r>
                        <a:rPr lang="en-US" dirty="0"/>
                        <a: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46421">
                <a:tc>
                  <a:txBody>
                    <a:bodyPr/>
                    <a:lstStyle/>
                    <a:p>
                      <a:pPr lvl="2"/>
                      <a:r>
                        <a:rPr lang="en-US" dirty="0">
                          <a:solidFill>
                            <a:schemeClr val="accent4">
                              <a:lumMod val="50000"/>
                            </a:schemeClr>
                          </a:solidFill>
                        </a:rPr>
                        <a:t>Total Costs:</a:t>
                      </a:r>
                    </a:p>
                  </a:txBody>
                  <a:tcPr/>
                </a:tc>
                <a:tc>
                  <a:txBody>
                    <a:bodyPr/>
                    <a:lstStyle/>
                    <a:p>
                      <a:endParaRPr lang="en-US" dirty="0"/>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10008"/>
                  </a:ext>
                </a:extLst>
              </a:tr>
              <a:tr h="346421">
                <a:tc>
                  <a:txBody>
                    <a:bodyPr/>
                    <a:lstStyle/>
                    <a:p>
                      <a:r>
                        <a:rPr lang="en-US" dirty="0">
                          <a:solidFill>
                            <a:schemeClr val="accent4">
                              <a:lumMod val="50000"/>
                            </a:schemeClr>
                          </a:solidFill>
                        </a:rPr>
                        <a:t>Net Income</a:t>
                      </a:r>
                    </a:p>
                  </a:txBody>
                  <a:tcPr/>
                </a:tc>
                <a:tc>
                  <a:txBody>
                    <a:bodyPr/>
                    <a:lstStyle/>
                    <a:p>
                      <a:endParaRPr lang="en-US" dirty="0"/>
                    </a:p>
                  </a:txBody>
                  <a:tcPr/>
                </a:tc>
                <a:tc>
                  <a:txBody>
                    <a:bodyPr/>
                    <a:lstStyle/>
                    <a:p>
                      <a:endParaRPr lang="en-US" dirty="0"/>
                    </a:p>
                  </a:txBody>
                  <a:tcPr/>
                </a:tc>
                <a:tc>
                  <a:txBody>
                    <a:bodyPr/>
                    <a:lstStyle/>
                    <a:p>
                      <a:r>
                        <a:rPr lang="en-US" dirty="0"/>
                        <a:t>$</a:t>
                      </a:r>
                    </a:p>
                  </a:txBody>
                  <a:tcPr/>
                </a:tc>
                <a:extLst>
                  <a:ext uri="{0D108BD9-81ED-4DB2-BD59-A6C34878D82A}">
                    <a16:rowId xmlns:a16="http://schemas.microsoft.com/office/drawing/2014/main" val="10009"/>
                  </a:ext>
                </a:extLst>
              </a:tr>
              <a:tr h="34642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
        <p:nvSpPr>
          <p:cNvPr id="5" name="Rectangle 4">
            <a:extLst>
              <a:ext uri="{FF2B5EF4-FFF2-40B4-BE49-F238E27FC236}">
                <a16:creationId xmlns:a16="http://schemas.microsoft.com/office/drawing/2014/main" id="{551AF7F6-9071-4959-AC67-567B98837789}"/>
              </a:ext>
            </a:extLst>
          </p:cNvPr>
          <p:cNvSpPr/>
          <p:nvPr/>
        </p:nvSpPr>
        <p:spPr>
          <a:xfrm rot="16200000">
            <a:off x="-2216243"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2819400" y="146152"/>
            <a:ext cx="6174874" cy="1407376"/>
          </a:xfrm>
        </p:spPr>
        <p:txBody>
          <a:bodyPr>
            <a:normAutofit/>
          </a:bodyPr>
          <a:lstStyle/>
          <a:p>
            <a:pPr eaLnBrk="1" fontAlgn="auto" hangingPunct="1">
              <a:spcAft>
                <a:spcPts val="0"/>
              </a:spcAft>
              <a:defRPr/>
            </a:pPr>
            <a:br>
              <a:rPr lang="en-US" sz="4000" dirty="0">
                <a:ln>
                  <a:noFill/>
                </a:ln>
                <a:solidFill>
                  <a:srgbClr val="FF0000"/>
                </a:solidFill>
              </a:rPr>
            </a:br>
            <a:r>
              <a:rPr sz="4000" dirty="0">
                <a:ln>
                  <a:noFill/>
                </a:ln>
                <a:solidFill>
                  <a:srgbClr val="FF0000"/>
                </a:solidFill>
              </a:rPr>
              <a:t>Monthly Sales Projections </a:t>
            </a:r>
            <a:endParaRPr sz="4000" i="1" dirty="0">
              <a:ln>
                <a:noFill/>
              </a:ln>
              <a:solidFill>
                <a:srgbClr val="FF0000"/>
              </a:solidFill>
            </a:endParaRPr>
          </a:p>
        </p:txBody>
      </p:sp>
      <p:graphicFrame>
        <p:nvGraphicFramePr>
          <p:cNvPr id="2050" name="Object 206"/>
          <p:cNvGraphicFramePr>
            <a:graphicFrameLocks noGrp="1" noChangeAspect="1"/>
          </p:cNvGraphicFramePr>
          <p:nvPr>
            <p:ph idx="1"/>
            <p:extLst>
              <p:ext uri="{D42A27DB-BD31-4B8C-83A1-F6EECF244321}">
                <p14:modId xmlns:p14="http://schemas.microsoft.com/office/powerpoint/2010/main" val="1571293422"/>
              </p:ext>
            </p:extLst>
          </p:nvPr>
        </p:nvGraphicFramePr>
        <p:xfrm>
          <a:off x="1198760" y="2355850"/>
          <a:ext cx="5930703" cy="2901950"/>
        </p:xfrm>
        <a:graphic>
          <a:graphicData uri="http://schemas.openxmlformats.org/presentationml/2006/ole">
            <mc:AlternateContent xmlns:mc="http://schemas.openxmlformats.org/markup-compatibility/2006">
              <mc:Choice xmlns:v="urn:schemas-microsoft-com:vml" Requires="v">
                <p:oleObj spid="_x0000_s2066" name="Worksheet" r:id="rId4" imgW="6657975" imgH="3257550" progId="Excel.Sheet.8">
                  <p:embed/>
                </p:oleObj>
              </mc:Choice>
              <mc:Fallback>
                <p:oleObj name="Worksheet" r:id="rId4" imgW="6657975" imgH="3257550" progId="Excel.Sheet.8">
                  <p:embed/>
                  <p:pic>
                    <p:nvPicPr>
                      <p:cNvPr id="0" name="Object 20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760" y="2355850"/>
                        <a:ext cx="5930703" cy="2901950"/>
                      </a:xfrm>
                      <a:prstGeom prst="rect">
                        <a:avLst/>
                      </a:prstGeom>
                      <a:noFill/>
                      <a:extLst/>
                    </p:spPr>
                  </p:pic>
                </p:oleObj>
              </mc:Fallback>
            </mc:AlternateContent>
          </a:graphicData>
        </a:graphic>
      </p:graphicFrame>
      <p:sp>
        <p:nvSpPr>
          <p:cNvPr id="6" name="TextBox 5"/>
          <p:cNvSpPr txBox="1"/>
          <p:nvPr/>
        </p:nvSpPr>
        <p:spPr>
          <a:xfrm>
            <a:off x="1828800" y="1752600"/>
            <a:ext cx="5334000" cy="646331"/>
          </a:xfrm>
          <a:prstGeom prst="rect">
            <a:avLst/>
          </a:prstGeom>
          <a:noFill/>
          <a:ln w="28575">
            <a:solidFill>
              <a:schemeClr val="bg2"/>
            </a:solidFill>
          </a:ln>
        </p:spPr>
        <p:txBody>
          <a:bodyPr wrap="square">
            <a:spAutoFit/>
          </a:bodyPr>
          <a:lstStyle/>
          <a:p>
            <a:pPr fontAlgn="auto">
              <a:spcBef>
                <a:spcPts val="0"/>
              </a:spcBef>
              <a:spcAft>
                <a:spcPts val="0"/>
              </a:spcAft>
              <a:defRPr/>
            </a:pPr>
            <a:r>
              <a:rPr lang="en-US" dirty="0">
                <a:solidFill>
                  <a:schemeClr val="accent4">
                    <a:lumMod val="50000"/>
                  </a:schemeClr>
                </a:solidFill>
                <a:latin typeface="+mn-lt"/>
                <a:cs typeface="+mn-cs"/>
              </a:rPr>
              <a:t>Right-click on chart and choose “Edit Data” to add your information</a:t>
            </a:r>
            <a:r>
              <a:rPr lang="en-US" dirty="0">
                <a:solidFill>
                  <a:schemeClr val="accent2">
                    <a:lumMod val="50000"/>
                  </a:schemeClr>
                </a:solidFill>
                <a:latin typeface="+mn-lt"/>
                <a:cs typeface="+mn-cs"/>
              </a:rPr>
              <a:t>.</a:t>
            </a:r>
          </a:p>
        </p:txBody>
      </p:sp>
      <p:sp>
        <p:nvSpPr>
          <p:cNvPr id="21515" name="Text Box 11"/>
          <p:cNvSpPr txBox="1">
            <a:spLocks noChangeArrowheads="1"/>
          </p:cNvSpPr>
          <p:nvPr/>
        </p:nvSpPr>
        <p:spPr bwMode="auto">
          <a:xfrm>
            <a:off x="7239000" y="3352800"/>
            <a:ext cx="1837011" cy="11906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b="1" dirty="0">
                <a:solidFill>
                  <a:schemeClr val="bg1"/>
                </a:solidFill>
                <a:latin typeface="Myriad Web Pro" pitchFamily="34" charset="0"/>
                <a:ea typeface="ＭＳ Ｐゴシック" pitchFamily="-112" charset="-128"/>
              </a:rPr>
              <a:t>Total Units</a:t>
            </a:r>
          </a:p>
          <a:p>
            <a:pPr fontAlgn="auto">
              <a:spcBef>
                <a:spcPts val="0"/>
              </a:spcBef>
              <a:spcAft>
                <a:spcPts val="0"/>
              </a:spcAft>
              <a:defRPr/>
            </a:pPr>
            <a:endParaRPr lang="en-US" b="1" dirty="0">
              <a:solidFill>
                <a:schemeClr val="bg1"/>
              </a:solidFill>
              <a:latin typeface="Myriad Web Pro" pitchFamily="34" charset="0"/>
              <a:ea typeface="ＭＳ Ｐゴシック" pitchFamily="-112" charset="-128"/>
            </a:endParaRPr>
          </a:p>
          <a:p>
            <a:pPr fontAlgn="auto">
              <a:spcBef>
                <a:spcPts val="0"/>
              </a:spcBef>
              <a:spcAft>
                <a:spcPts val="0"/>
              </a:spcAft>
              <a:defRPr/>
            </a:pPr>
            <a:endParaRPr lang="en-US" b="1" dirty="0">
              <a:solidFill>
                <a:schemeClr val="bg1"/>
              </a:solidFill>
              <a:latin typeface="Myriad Web Pro" pitchFamily="34" charset="0"/>
              <a:ea typeface="ＭＳ Ｐゴシック" pitchFamily="-112" charset="-128"/>
            </a:endParaRPr>
          </a:p>
          <a:p>
            <a:pPr fontAlgn="auto">
              <a:spcBef>
                <a:spcPts val="0"/>
              </a:spcBef>
              <a:spcAft>
                <a:spcPts val="0"/>
              </a:spcAft>
              <a:defRPr/>
            </a:pPr>
            <a:endParaRPr lang="en-US" dirty="0">
              <a:solidFill>
                <a:srgbClr val="FFFFFF"/>
              </a:solidFill>
            </a:endParaRPr>
          </a:p>
        </p:txBody>
      </p:sp>
      <p:sp>
        <p:nvSpPr>
          <p:cNvPr id="12" name="TextBox 11"/>
          <p:cNvSpPr txBox="1"/>
          <p:nvPr/>
        </p:nvSpPr>
        <p:spPr>
          <a:xfrm>
            <a:off x="7467600" y="3810000"/>
            <a:ext cx="1366050" cy="366808"/>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fontAlgn="auto">
              <a:spcBef>
                <a:spcPts val="0"/>
              </a:spcBef>
              <a:spcAft>
                <a:spcPts val="0"/>
              </a:spcAft>
              <a:defRPr/>
            </a:pPr>
            <a:endParaRPr lang="en-US" dirty="0">
              <a:solidFill>
                <a:schemeClr val="bg2"/>
              </a:solidFill>
              <a:latin typeface="Myriad Web Pro" pitchFamily="34" charset="0"/>
              <a:cs typeface="+mn-cs"/>
            </a:endParaRPr>
          </a:p>
        </p:txBody>
      </p:sp>
      <p:sp>
        <p:nvSpPr>
          <p:cNvPr id="2057" name="Text Box 16"/>
          <p:cNvSpPr txBox="1">
            <a:spLocks noChangeArrowheads="1"/>
          </p:cNvSpPr>
          <p:nvPr/>
        </p:nvSpPr>
        <p:spPr bwMode="auto">
          <a:xfrm>
            <a:off x="7086600" y="2971800"/>
            <a:ext cx="13716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4" name="TextBox 13"/>
          <p:cNvSpPr txBox="1"/>
          <p:nvPr/>
        </p:nvSpPr>
        <p:spPr>
          <a:xfrm>
            <a:off x="7239000" y="4724400"/>
            <a:ext cx="1828800" cy="1200329"/>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b="1" dirty="0">
                <a:solidFill>
                  <a:schemeClr val="bg1"/>
                </a:solidFill>
                <a:latin typeface="Myriad Web Pro" pitchFamily="34" charset="0"/>
                <a:ea typeface="ＭＳ Ｐゴシック" pitchFamily="-112" charset="-128"/>
              </a:rPr>
              <a:t>Full Capacity</a:t>
            </a:r>
          </a:p>
          <a:p>
            <a:pPr fontAlgn="auto">
              <a:spcBef>
                <a:spcPts val="0"/>
              </a:spcBef>
              <a:spcAft>
                <a:spcPts val="0"/>
              </a:spcAft>
              <a:defRPr/>
            </a:pPr>
            <a:endParaRPr lang="en-US" b="1" dirty="0">
              <a:solidFill>
                <a:schemeClr val="bg1"/>
              </a:solidFill>
              <a:latin typeface="Myriad Web Pro" pitchFamily="34" charset="0"/>
              <a:ea typeface="ＭＳ Ｐゴシック" pitchFamily="-112" charset="-128"/>
            </a:endParaRPr>
          </a:p>
          <a:p>
            <a:pPr fontAlgn="auto">
              <a:spcBef>
                <a:spcPts val="0"/>
              </a:spcBef>
              <a:spcAft>
                <a:spcPts val="0"/>
              </a:spcAft>
              <a:defRPr/>
            </a:pPr>
            <a:endParaRPr lang="en-US" b="1" dirty="0">
              <a:solidFill>
                <a:schemeClr val="bg1"/>
              </a:solidFill>
              <a:latin typeface="Myriad Web Pro" pitchFamily="34" charset="0"/>
              <a:ea typeface="ＭＳ Ｐゴシック" pitchFamily="-112" charset="-128"/>
            </a:endParaRPr>
          </a:p>
          <a:p>
            <a:pPr fontAlgn="auto">
              <a:spcBef>
                <a:spcPts val="0"/>
              </a:spcBef>
              <a:spcAft>
                <a:spcPts val="0"/>
              </a:spcAft>
              <a:defRPr/>
            </a:pPr>
            <a:endParaRPr lang="en-US" dirty="0"/>
          </a:p>
        </p:txBody>
      </p:sp>
      <p:sp>
        <p:nvSpPr>
          <p:cNvPr id="15" name="TextBox 14"/>
          <p:cNvSpPr txBox="1"/>
          <p:nvPr/>
        </p:nvSpPr>
        <p:spPr>
          <a:xfrm>
            <a:off x="7391400" y="5257800"/>
            <a:ext cx="1524000" cy="369332"/>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fontAlgn="auto">
              <a:spcBef>
                <a:spcPts val="0"/>
              </a:spcBef>
              <a:spcAft>
                <a:spcPts val="0"/>
              </a:spcAft>
              <a:defRPr/>
            </a:pPr>
            <a:endParaRPr lang="en-US" dirty="0">
              <a:solidFill>
                <a:schemeClr val="bg2"/>
              </a:solidFill>
              <a:latin typeface="Myriad Web Pro" pitchFamily="34" charset="0"/>
              <a:cs typeface="+mn-cs"/>
            </a:endParaRPr>
          </a:p>
        </p:txBody>
      </p:sp>
      <p:sp>
        <p:nvSpPr>
          <p:cNvPr id="17" name="Text Box 11"/>
          <p:cNvSpPr txBox="1">
            <a:spLocks noChangeArrowheads="1"/>
          </p:cNvSpPr>
          <p:nvPr/>
        </p:nvSpPr>
        <p:spPr bwMode="auto">
          <a:xfrm>
            <a:off x="7239000" y="1752600"/>
            <a:ext cx="1837011" cy="14773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b="1" dirty="0">
                <a:solidFill>
                  <a:schemeClr val="bg1"/>
                </a:solidFill>
                <a:latin typeface="Myriad Web Pro" pitchFamily="34" charset="0"/>
                <a:ea typeface="ＭＳ Ｐゴシック" pitchFamily="-112" charset="-128"/>
              </a:rPr>
              <a:t>Break-Even Units</a:t>
            </a:r>
          </a:p>
          <a:p>
            <a:pPr fontAlgn="auto">
              <a:spcBef>
                <a:spcPts val="0"/>
              </a:spcBef>
              <a:spcAft>
                <a:spcPts val="0"/>
              </a:spcAft>
              <a:defRPr/>
            </a:pPr>
            <a:endParaRPr lang="en-US" b="1" dirty="0">
              <a:solidFill>
                <a:schemeClr val="bg1"/>
              </a:solidFill>
              <a:latin typeface="Myriad Web Pro" pitchFamily="34" charset="0"/>
              <a:ea typeface="ＭＳ Ｐゴシック" pitchFamily="-112" charset="-128"/>
            </a:endParaRPr>
          </a:p>
          <a:p>
            <a:pPr fontAlgn="auto">
              <a:spcBef>
                <a:spcPts val="0"/>
              </a:spcBef>
              <a:spcAft>
                <a:spcPts val="0"/>
              </a:spcAft>
              <a:defRPr/>
            </a:pPr>
            <a:endParaRPr lang="en-US" b="1" dirty="0">
              <a:solidFill>
                <a:schemeClr val="bg1"/>
              </a:solidFill>
              <a:latin typeface="Myriad Web Pro" pitchFamily="34" charset="0"/>
              <a:ea typeface="ＭＳ Ｐゴシック" pitchFamily="-112" charset="-128"/>
            </a:endParaRPr>
          </a:p>
          <a:p>
            <a:pPr fontAlgn="auto">
              <a:spcBef>
                <a:spcPts val="0"/>
              </a:spcBef>
              <a:spcAft>
                <a:spcPts val="0"/>
              </a:spcAft>
              <a:defRPr/>
            </a:pPr>
            <a:endParaRPr lang="en-US" dirty="0">
              <a:solidFill>
                <a:srgbClr val="FFFFFF"/>
              </a:solidFill>
            </a:endParaRPr>
          </a:p>
        </p:txBody>
      </p:sp>
      <p:sp>
        <p:nvSpPr>
          <p:cNvPr id="18" name="TextBox 17"/>
          <p:cNvSpPr txBox="1"/>
          <p:nvPr/>
        </p:nvSpPr>
        <p:spPr>
          <a:xfrm>
            <a:off x="7467600" y="2514600"/>
            <a:ext cx="1366050" cy="366808"/>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fontAlgn="auto">
              <a:spcBef>
                <a:spcPts val="0"/>
              </a:spcBef>
              <a:spcAft>
                <a:spcPts val="0"/>
              </a:spcAft>
              <a:defRPr/>
            </a:pPr>
            <a:endParaRPr lang="en-US" dirty="0">
              <a:solidFill>
                <a:schemeClr val="bg2"/>
              </a:solidFill>
              <a:latin typeface="Myriad Web Pro" pitchFamily="34" charset="0"/>
              <a:cs typeface="+mn-cs"/>
            </a:endParaRPr>
          </a:p>
        </p:txBody>
      </p:sp>
      <p:sp>
        <p:nvSpPr>
          <p:cNvPr id="13" name="Rectangle 12">
            <a:extLst>
              <a:ext uri="{FF2B5EF4-FFF2-40B4-BE49-F238E27FC236}">
                <a16:creationId xmlns:a16="http://schemas.microsoft.com/office/drawing/2014/main" id="{086177FF-32BF-4605-8028-80272A53E2D9}"/>
              </a:ext>
            </a:extLst>
          </p:cNvPr>
          <p:cNvSpPr/>
          <p:nvPr/>
        </p:nvSpPr>
        <p:spPr>
          <a:xfrm rot="16200000">
            <a:off x="-2166204" y="2969181"/>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223375"/>
            <a:ext cx="7086600" cy="6248400"/>
          </a:xfrm>
        </p:spPr>
        <p:txBody>
          <a:bodyPr/>
          <a:lstStyle/>
          <a:p>
            <a:pPr eaLnBrk="1" fontAlgn="auto" hangingPunct="1">
              <a:spcAft>
                <a:spcPts val="0"/>
              </a:spcAft>
              <a:defRPr/>
            </a:pPr>
            <a:r>
              <a:rPr lang="en-US" dirty="0">
                <a:solidFill>
                  <a:srgbClr val="FF0000"/>
                </a:solidFill>
                <a:effectLst>
                  <a:outerShdw dist="203200" sx="1000" sy="1000" algn="tl" rotWithShape="0">
                    <a:srgbClr val="000000">
                      <a:alpha val="30000"/>
                    </a:srgbClr>
                  </a:outerShdw>
                </a:effectLst>
              </a:rPr>
              <a:t>List ways that you could obtain capital to start this company.</a:t>
            </a:r>
            <a:br>
              <a:rPr lang="en-US" dirty="0">
                <a:solidFill>
                  <a:srgbClr val="FF0000"/>
                </a:solidFill>
                <a:effectLst>
                  <a:outerShdw dist="203200" sx="1000" sy="1000" algn="tl" rotWithShape="0">
                    <a:srgbClr val="000000">
                      <a:alpha val="30000"/>
                    </a:srgbClr>
                  </a:outerShdw>
                </a:effectLst>
              </a:rPr>
            </a:br>
            <a:br>
              <a:rPr lang="en-US" dirty="0">
                <a:solidFill>
                  <a:srgbClr val="FF0000"/>
                </a:solidFill>
                <a:effectLst>
                  <a:outerShdw dist="203200" sx="1000" sy="1000" algn="tl" rotWithShape="0">
                    <a:srgbClr val="000000">
                      <a:alpha val="30000"/>
                    </a:srgbClr>
                  </a:outerShdw>
                </a:effectLst>
              </a:rPr>
            </a:br>
            <a:r>
              <a:rPr lang="en-US" sz="3200" dirty="0">
                <a:solidFill>
                  <a:srgbClr val="FF0000"/>
                </a:solidFill>
                <a:effectLst>
                  <a:outerShdw dist="203200" sx="1000" sy="1000" algn="tl" rotWithShape="0">
                    <a:srgbClr val="000000">
                      <a:alpha val="30000"/>
                    </a:srgbClr>
                  </a:outerShdw>
                </a:effectLst>
              </a:rPr>
              <a:t>How much would you need to obtain initially?</a:t>
            </a:r>
            <a:br>
              <a:rPr lang="en-US" sz="3200" dirty="0">
                <a:solidFill>
                  <a:srgbClr val="FF0000"/>
                </a:solidFill>
                <a:effectLst>
                  <a:outerShdw dist="203200" sx="1000" sy="1000" algn="tl" rotWithShape="0">
                    <a:srgbClr val="000000">
                      <a:alpha val="30000"/>
                    </a:srgbClr>
                  </a:outerShdw>
                </a:effectLst>
              </a:rPr>
            </a:br>
            <a:br>
              <a:rPr lang="en-US" dirty="0">
                <a:solidFill>
                  <a:srgbClr val="FF0000"/>
                </a:solidFill>
                <a:effectLst>
                  <a:outerShdw dist="203200" sx="1000" sy="1000" algn="tl" rotWithShape="0">
                    <a:srgbClr val="000000">
                      <a:alpha val="30000"/>
                    </a:srgbClr>
                  </a:outerShdw>
                </a:effectLst>
              </a:rPr>
            </a:br>
            <a:r>
              <a:rPr lang="en-US" sz="3200" dirty="0">
                <a:solidFill>
                  <a:srgbClr val="FF0000"/>
                </a:solidFill>
                <a:effectLst>
                  <a:outerShdw dist="203200" sx="1000" sy="1000" algn="tl" rotWithShape="0">
                    <a:srgbClr val="000000">
                      <a:alpha val="30000"/>
                    </a:srgbClr>
                  </a:outerShdw>
                </a:effectLst>
              </a:rPr>
              <a:t>See this website:</a:t>
            </a:r>
            <a:br>
              <a:rPr lang="en-US" sz="3200" dirty="0">
                <a:solidFill>
                  <a:srgbClr val="FF0000"/>
                </a:solidFill>
                <a:effectLst>
                  <a:outerShdw dist="203200" sx="1000" sy="1000" algn="tl" rotWithShape="0">
                    <a:srgbClr val="000000">
                      <a:alpha val="30000"/>
                    </a:srgbClr>
                  </a:outerShdw>
                </a:effectLst>
              </a:rPr>
            </a:br>
            <a:r>
              <a:rPr lang="en-US" sz="1600" dirty="0">
                <a:solidFill>
                  <a:srgbClr val="FF0000"/>
                </a:solidFill>
                <a:effectLst>
                  <a:outerShdw dist="203200" sx="1000" sy="1000" algn="tl" rotWithShape="0">
                    <a:srgbClr val="000000">
                      <a:alpha val="30000"/>
                    </a:srgbClr>
                  </a:outerShdw>
                </a:effectLst>
              </a:rPr>
              <a:t>http://www.riedc.com/business-services/financing/micro-business-emerging-growth-fund</a:t>
            </a:r>
            <a:endParaRPr lang="en-US" sz="3200" dirty="0">
              <a:solidFill>
                <a:srgbClr val="FF0000"/>
              </a:solidFill>
              <a:effectLst>
                <a:outerShdw dist="203200" sx="1000" sy="1000" algn="tl" rotWithShape="0">
                  <a:srgbClr val="000000">
                    <a:alpha val="30000"/>
                  </a:srgbClr>
                </a:outerShdw>
              </a:effectLst>
            </a:endParaRPr>
          </a:p>
        </p:txBody>
      </p:sp>
      <p:sp>
        <p:nvSpPr>
          <p:cNvPr id="3" name="Rectangle 2">
            <a:extLst>
              <a:ext uri="{FF2B5EF4-FFF2-40B4-BE49-F238E27FC236}">
                <a16:creationId xmlns:a16="http://schemas.microsoft.com/office/drawing/2014/main" id="{F5DCC5C9-3067-48A1-8356-73EF7762C7F4}"/>
              </a:ext>
            </a:extLst>
          </p:cNvPr>
          <p:cNvSpPr/>
          <p:nvPr/>
        </p:nvSpPr>
        <p:spPr>
          <a:xfrm rot="16200000">
            <a:off x="-2292443" y="32120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609600"/>
            <a:ext cx="8229600" cy="2590800"/>
          </a:xfrm>
        </p:spPr>
        <p:txBody>
          <a:bodyPr/>
          <a:lstStyle/>
          <a:p>
            <a:pPr eaLnBrk="1" fontAlgn="auto" hangingPunct="1">
              <a:spcAft>
                <a:spcPts val="0"/>
              </a:spcAft>
              <a:defRPr/>
            </a:pPr>
            <a:br>
              <a:rPr lang="en-US" dirty="0">
                <a:solidFill>
                  <a:srgbClr val="FF0000"/>
                </a:solidFill>
              </a:rPr>
            </a:br>
            <a:r>
              <a:rPr lang="en-US" dirty="0">
                <a:solidFill>
                  <a:srgbClr val="FF0000"/>
                </a:solidFill>
                <a:effectLst/>
              </a:rPr>
              <a:t>What is your projected Return on Investment?</a:t>
            </a:r>
          </a:p>
        </p:txBody>
      </p:sp>
      <p:graphicFrame>
        <p:nvGraphicFramePr>
          <p:cNvPr id="6" name="Table 5"/>
          <p:cNvGraphicFramePr>
            <a:graphicFrameLocks noGrp="1"/>
          </p:cNvGraphicFramePr>
          <p:nvPr/>
        </p:nvGraphicFramePr>
        <p:xfrm>
          <a:off x="914400" y="3886200"/>
          <a:ext cx="7924800" cy="1752600"/>
        </p:xfrm>
        <a:graphic>
          <a:graphicData uri="http://schemas.openxmlformats.org/drawingml/2006/table">
            <a:tbl>
              <a:tblPr>
                <a:tableStyleId>{3C2FFA5D-87B4-456A-9821-1D502468CF0F}</a:tableStyleId>
              </a:tblPr>
              <a:tblGrid>
                <a:gridCol w="3962400">
                  <a:extLst>
                    <a:ext uri="{9D8B030D-6E8A-4147-A177-3AD203B41FA5}">
                      <a16:colId xmlns:a16="http://schemas.microsoft.com/office/drawing/2014/main" val="20000"/>
                    </a:ext>
                  </a:extLst>
                </a:gridCol>
                <a:gridCol w="2067339">
                  <a:extLst>
                    <a:ext uri="{9D8B030D-6E8A-4147-A177-3AD203B41FA5}">
                      <a16:colId xmlns:a16="http://schemas.microsoft.com/office/drawing/2014/main" val="20001"/>
                    </a:ext>
                  </a:extLst>
                </a:gridCol>
                <a:gridCol w="1895061">
                  <a:extLst>
                    <a:ext uri="{9D8B030D-6E8A-4147-A177-3AD203B41FA5}">
                      <a16:colId xmlns:a16="http://schemas.microsoft.com/office/drawing/2014/main" val="20002"/>
                    </a:ext>
                  </a:extLst>
                </a:gridCol>
              </a:tblGrid>
              <a:tr h="892177">
                <a:tc>
                  <a:txBody>
                    <a:bodyPr/>
                    <a:lstStyle/>
                    <a:p>
                      <a:pPr marL="0" marR="0" algn="ctr">
                        <a:lnSpc>
                          <a:spcPct val="115000"/>
                        </a:lnSpc>
                        <a:spcBef>
                          <a:spcPts val="0"/>
                        </a:spcBef>
                        <a:spcAft>
                          <a:spcPts val="0"/>
                        </a:spcAft>
                      </a:pPr>
                      <a:r>
                        <a:rPr lang="en-US" sz="2400" dirty="0"/>
                        <a:t>Return on Investment  =</a:t>
                      </a:r>
                      <a:endParaRPr lang="en-US" sz="2400" dirty="0">
                        <a:latin typeface="Calibri"/>
                        <a:ea typeface="Calibri"/>
                        <a:cs typeface="Times New Roman"/>
                      </a:endParaRPr>
                    </a:p>
                  </a:txBody>
                  <a:tcPr marL="68182" marR="68182" marT="0" marB="0" anchor="ctr">
                    <a:solidFill>
                      <a:schemeClr val="tx1"/>
                    </a:solidFill>
                  </a:tcPr>
                </a:tc>
                <a:tc>
                  <a:txBody>
                    <a:bodyPr/>
                    <a:lstStyle/>
                    <a:p>
                      <a:pPr marL="0" marR="0">
                        <a:lnSpc>
                          <a:spcPct val="115000"/>
                        </a:lnSpc>
                        <a:spcBef>
                          <a:spcPts val="0"/>
                        </a:spcBef>
                        <a:spcAft>
                          <a:spcPts val="0"/>
                        </a:spcAft>
                      </a:pPr>
                      <a:r>
                        <a:rPr lang="en-US" sz="2400" dirty="0"/>
                        <a:t>             Profit   /</a:t>
                      </a:r>
                      <a:endParaRPr lang="en-US" sz="2400" dirty="0">
                        <a:latin typeface="Calibri"/>
                        <a:ea typeface="Calibri"/>
                        <a:cs typeface="Times New Roman"/>
                      </a:endParaRPr>
                    </a:p>
                  </a:txBody>
                  <a:tcPr marL="68182" marR="68182" marT="0" marB="0" anchor="ctr">
                    <a:lnR w="12700" cap="flat" cmpd="sng" algn="ctr">
                      <a:noFill/>
                      <a:prstDash val="solid"/>
                      <a:round/>
                      <a:headEnd type="none" w="med" len="med"/>
                      <a:tailEnd type="none" w="med" len="med"/>
                    </a:lnR>
                    <a:solidFill>
                      <a:schemeClr val="tx1"/>
                    </a:solidFill>
                  </a:tcPr>
                </a:tc>
                <a:tc>
                  <a:txBody>
                    <a:bodyPr/>
                    <a:lstStyle/>
                    <a:p>
                      <a:pPr marL="0" marR="0">
                        <a:lnSpc>
                          <a:spcPct val="115000"/>
                        </a:lnSpc>
                        <a:spcBef>
                          <a:spcPts val="0"/>
                        </a:spcBef>
                        <a:spcAft>
                          <a:spcPts val="0"/>
                        </a:spcAft>
                      </a:pPr>
                      <a:r>
                        <a:rPr lang="en-US" sz="2400" dirty="0"/>
                        <a:t>Investment</a:t>
                      </a:r>
                      <a:endParaRPr lang="en-US" sz="2400" dirty="0">
                        <a:latin typeface="Calibri"/>
                        <a:ea typeface="Calibri"/>
                        <a:cs typeface="Times New Roman"/>
                      </a:endParaRPr>
                    </a:p>
                  </a:txBody>
                  <a:tcPr marL="68182" marR="68182" marT="0" marB="0" anchor="ctr">
                    <a:lnL w="12700" cap="flat" cmpd="sng" algn="ctr">
                      <a:noFill/>
                      <a:prstDash val="solid"/>
                      <a:round/>
                      <a:headEnd type="none" w="med" len="med"/>
                      <a:tailEnd type="none" w="med" len="med"/>
                    </a:lnL>
                    <a:solidFill>
                      <a:schemeClr val="tx1"/>
                    </a:solidFill>
                  </a:tcPr>
                </a:tc>
                <a:extLst>
                  <a:ext uri="{0D108BD9-81ED-4DB2-BD59-A6C34878D82A}">
                    <a16:rowId xmlns:a16="http://schemas.microsoft.com/office/drawing/2014/main" val="10000"/>
                  </a:ext>
                </a:extLst>
              </a:tr>
              <a:tr h="860423">
                <a:tc>
                  <a:txBody>
                    <a:bodyPr/>
                    <a:lstStyle/>
                    <a:p>
                      <a:pPr marL="0" marR="0" algn="ctr">
                        <a:lnSpc>
                          <a:spcPct val="115000"/>
                        </a:lnSpc>
                        <a:spcBef>
                          <a:spcPts val="0"/>
                        </a:spcBef>
                        <a:spcAft>
                          <a:spcPts val="0"/>
                        </a:spcAft>
                      </a:pPr>
                      <a:r>
                        <a:rPr lang="en-US" sz="2400" dirty="0"/>
                        <a:t>________</a:t>
                      </a:r>
                      <a:endParaRPr lang="en-US" sz="2400" dirty="0">
                        <a:latin typeface="Calibri"/>
                        <a:ea typeface="Calibri"/>
                        <a:cs typeface="Times New Roman"/>
                      </a:endParaRPr>
                    </a:p>
                  </a:txBody>
                  <a:tcPr marL="68182" marR="68182" marT="0" marB="0" anchor="ctr">
                    <a:solidFill>
                      <a:schemeClr val="tx1"/>
                    </a:solidFill>
                  </a:tcPr>
                </a:tc>
                <a:tc>
                  <a:txBody>
                    <a:bodyPr/>
                    <a:lstStyle/>
                    <a:p>
                      <a:pPr marL="0" marR="0">
                        <a:lnSpc>
                          <a:spcPct val="115000"/>
                        </a:lnSpc>
                        <a:spcBef>
                          <a:spcPts val="0"/>
                        </a:spcBef>
                        <a:spcAft>
                          <a:spcPts val="0"/>
                        </a:spcAft>
                      </a:pPr>
                      <a:r>
                        <a:rPr lang="en-US" sz="2400" dirty="0"/>
                        <a:t>$</a:t>
                      </a:r>
                      <a:endParaRPr lang="en-US" sz="2400" dirty="0">
                        <a:latin typeface="Calibri"/>
                        <a:ea typeface="Calibri"/>
                        <a:cs typeface="Times New Roman"/>
                      </a:endParaRPr>
                    </a:p>
                  </a:txBody>
                  <a:tcPr marL="68182" marR="68182" marT="0" marB="0" anchor="ctr">
                    <a:solidFill>
                      <a:schemeClr val="tx1"/>
                    </a:solidFill>
                  </a:tcPr>
                </a:tc>
                <a:tc>
                  <a:txBody>
                    <a:bodyPr/>
                    <a:lstStyle/>
                    <a:p>
                      <a:pPr marL="0" marR="0">
                        <a:lnSpc>
                          <a:spcPct val="115000"/>
                        </a:lnSpc>
                        <a:spcBef>
                          <a:spcPts val="0"/>
                        </a:spcBef>
                        <a:spcAft>
                          <a:spcPts val="0"/>
                        </a:spcAft>
                      </a:pPr>
                      <a:r>
                        <a:rPr lang="en-US" sz="2400" dirty="0"/>
                        <a:t>$</a:t>
                      </a:r>
                      <a:endParaRPr lang="en-US" sz="2400" dirty="0">
                        <a:latin typeface="Calibri"/>
                        <a:ea typeface="Calibri"/>
                        <a:cs typeface="Times New Roman"/>
                      </a:endParaRPr>
                    </a:p>
                  </a:txBody>
                  <a:tcPr marL="68182" marR="68182" marT="0" marB="0" anchor="ctr">
                    <a:solidFill>
                      <a:schemeClr val="tx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8049EF95-3057-471F-AF1D-40B3E8E14720}"/>
              </a:ext>
            </a:extLst>
          </p:cNvPr>
          <p:cNvSpPr/>
          <p:nvPr/>
        </p:nvSpPr>
        <p:spPr>
          <a:xfrm rot="16200000">
            <a:off x="-2398005" y="3288269"/>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eaLnBrk="1" fontAlgn="auto" hangingPunct="1">
              <a:spcAft>
                <a:spcPts val="0"/>
              </a:spcAft>
              <a:defRPr/>
            </a:pPr>
            <a:r>
              <a:rPr lang="en-US" sz="6000" dirty="0">
                <a:solidFill>
                  <a:srgbClr val="FF0000"/>
                </a:solidFill>
                <a:effectLst/>
              </a:rPr>
              <a:t> </a:t>
            </a:r>
            <a:r>
              <a:rPr sz="6000" dirty="0">
                <a:ln>
                  <a:noFill/>
                </a:ln>
                <a:solidFill>
                  <a:srgbClr val="FF0000"/>
                </a:solidFill>
                <a:effectLst/>
                <a:ea typeface="ＭＳ Ｐゴシック" pitchFamily="-112" charset="-128"/>
              </a:rPr>
              <a:t>Marketing </a:t>
            </a:r>
            <a:r>
              <a:rPr lang="en-US" sz="6000" dirty="0">
                <a:ln>
                  <a:noFill/>
                </a:ln>
                <a:solidFill>
                  <a:srgbClr val="FF0000"/>
                </a:solidFill>
                <a:effectLst/>
                <a:ea typeface="ＭＳ Ｐゴシック" pitchFamily="-112" charset="-128"/>
              </a:rPr>
              <a:t>Analysis</a:t>
            </a:r>
            <a:endParaRPr sz="6000" i="1" dirty="0">
              <a:ln>
                <a:noFill/>
              </a:ln>
              <a:solidFill>
                <a:srgbClr val="FF0000"/>
              </a:solidFill>
              <a:effectLst/>
              <a:ea typeface="ＭＳ Ｐゴシック" pitchFamily="-112" charset="-128"/>
            </a:endParaRPr>
          </a:p>
        </p:txBody>
      </p:sp>
      <p:sp>
        <p:nvSpPr>
          <p:cNvPr id="26627" name="TextBox 14"/>
          <p:cNvSpPr txBox="1">
            <a:spLocks noChangeArrowheads="1"/>
          </p:cNvSpPr>
          <p:nvPr/>
        </p:nvSpPr>
        <p:spPr bwMode="auto">
          <a:xfrm>
            <a:off x="1371600" y="2890726"/>
            <a:ext cx="3429000" cy="1754187"/>
          </a:xfrm>
          <a:prstGeom prst="rect">
            <a:avLst/>
          </a:prstGeom>
          <a:noFill/>
          <a:ln w="9525">
            <a:noFill/>
            <a:miter lim="800000"/>
            <a:headEnd/>
            <a:tailEnd/>
          </a:ln>
        </p:spPr>
        <p:txBody>
          <a:bodyPr anchor="ctr">
            <a:spAutoFit/>
          </a:bodyPr>
          <a:lstStyle/>
          <a:p>
            <a:r>
              <a:rPr lang="en-US" b="1" dirty="0">
                <a:solidFill>
                  <a:schemeClr val="bg1"/>
                </a:solidFill>
                <a:latin typeface="Garamond" pitchFamily="18" charset="0"/>
              </a:rPr>
              <a:t>What is your target market? </a:t>
            </a:r>
          </a:p>
          <a:p>
            <a:r>
              <a:rPr lang="en-US" b="1" dirty="0">
                <a:solidFill>
                  <a:schemeClr val="bg1"/>
                </a:solidFill>
                <a:latin typeface="Garamond" pitchFamily="18" charset="0"/>
              </a:rPr>
              <a:t>Age?</a:t>
            </a:r>
          </a:p>
          <a:p>
            <a:r>
              <a:rPr lang="en-US" b="1" dirty="0">
                <a:solidFill>
                  <a:schemeClr val="bg1"/>
                </a:solidFill>
                <a:latin typeface="Garamond" pitchFamily="18" charset="0"/>
              </a:rPr>
              <a:t>Gender? </a:t>
            </a:r>
          </a:p>
          <a:p>
            <a:r>
              <a:rPr lang="en-US" b="1" dirty="0">
                <a:solidFill>
                  <a:schemeClr val="bg1"/>
                </a:solidFill>
                <a:latin typeface="Garamond" pitchFamily="18" charset="0"/>
              </a:rPr>
              <a:t>Income level? </a:t>
            </a:r>
          </a:p>
          <a:p>
            <a:endParaRPr lang="en-US" b="1" dirty="0">
              <a:solidFill>
                <a:schemeClr val="bg1"/>
              </a:solidFill>
              <a:latin typeface="Garamond" pitchFamily="18" charset="0"/>
            </a:endParaRPr>
          </a:p>
          <a:p>
            <a:endParaRPr lang="en-US" b="1" dirty="0">
              <a:solidFill>
                <a:schemeClr val="bg1"/>
              </a:solidFill>
              <a:latin typeface="Garamond" pitchFamily="18" charset="0"/>
            </a:endParaRPr>
          </a:p>
        </p:txBody>
      </p:sp>
      <p:grpSp>
        <p:nvGrpSpPr>
          <p:cNvPr id="26628" name="Group 22"/>
          <p:cNvGrpSpPr>
            <a:grpSpLocks/>
          </p:cNvGrpSpPr>
          <p:nvPr/>
        </p:nvGrpSpPr>
        <p:grpSpPr bwMode="auto">
          <a:xfrm>
            <a:off x="1181100" y="1752600"/>
            <a:ext cx="3429000" cy="3810000"/>
            <a:chOff x="533400" y="2286000"/>
            <a:chExt cx="3429000" cy="3810000"/>
          </a:xfrm>
        </p:grpSpPr>
        <p:sp>
          <p:nvSpPr>
            <p:cNvPr id="26634" name="Rectangle 15"/>
            <p:cNvSpPr>
              <a:spLocks noChangeArrowheads="1"/>
            </p:cNvSpPr>
            <p:nvPr/>
          </p:nvSpPr>
          <p:spPr bwMode="auto">
            <a:xfrm>
              <a:off x="533400" y="2286000"/>
              <a:ext cx="3429000" cy="3810000"/>
            </a:xfrm>
            <a:prstGeom prst="rect">
              <a:avLst/>
            </a:prstGeom>
            <a:noFill/>
            <a:ln w="9525">
              <a:solidFill>
                <a:schemeClr val="bg1"/>
              </a:solidFill>
              <a:miter lim="800000"/>
              <a:headEnd/>
              <a:tailEnd/>
            </a:ln>
          </p:spPr>
          <p:txBody>
            <a:bodyPr wrap="none" anchor="ctr"/>
            <a:lstStyle/>
            <a:p>
              <a:endParaRPr lang="en-US">
                <a:latin typeface="Calibri" pitchFamily="34" charset="0"/>
              </a:endParaRPr>
            </a:p>
          </p:txBody>
        </p:sp>
        <p:sp>
          <p:nvSpPr>
            <p:cNvPr id="8" name="Text Box 19"/>
            <p:cNvSpPr txBox="1">
              <a:spLocks noChangeArrowheads="1"/>
            </p:cNvSpPr>
            <p:nvPr/>
          </p:nvSpPr>
          <p:spPr bwMode="auto">
            <a:xfrm>
              <a:off x="914400" y="2362200"/>
              <a:ext cx="2590800" cy="3968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accent4">
                      <a:lumMod val="50000"/>
                    </a:schemeClr>
                  </a:solidFill>
                  <a:latin typeface="Trebuchet MS" pitchFamily="34" charset="0"/>
                  <a:cs typeface="+mn-cs"/>
                </a:rPr>
                <a:t>Customer </a:t>
              </a:r>
            </a:p>
          </p:txBody>
        </p:sp>
        <p:cxnSp>
          <p:nvCxnSpPr>
            <p:cNvPr id="19" name="Straight Connector 18"/>
            <p:cNvCxnSpPr/>
            <p:nvPr/>
          </p:nvCxnSpPr>
          <p:spPr>
            <a:xfrm>
              <a:off x="533400" y="2667000"/>
              <a:ext cx="3429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629" name="Group 23"/>
          <p:cNvGrpSpPr>
            <a:grpSpLocks/>
          </p:cNvGrpSpPr>
          <p:nvPr/>
        </p:nvGrpSpPr>
        <p:grpSpPr bwMode="auto">
          <a:xfrm>
            <a:off x="5257800" y="1752600"/>
            <a:ext cx="3429000" cy="3810000"/>
            <a:chOff x="4953000" y="2286000"/>
            <a:chExt cx="3429000" cy="3810000"/>
          </a:xfrm>
        </p:grpSpPr>
        <p:sp>
          <p:nvSpPr>
            <p:cNvPr id="26631" name="Rectangle 15"/>
            <p:cNvSpPr>
              <a:spLocks noChangeArrowheads="1"/>
            </p:cNvSpPr>
            <p:nvPr/>
          </p:nvSpPr>
          <p:spPr bwMode="auto">
            <a:xfrm>
              <a:off x="4953000" y="2286000"/>
              <a:ext cx="3429000" cy="3810000"/>
            </a:xfrm>
            <a:prstGeom prst="rect">
              <a:avLst/>
            </a:prstGeom>
            <a:noFill/>
            <a:ln w="9525">
              <a:solidFill>
                <a:schemeClr val="bg1"/>
              </a:solidFill>
              <a:miter lim="800000"/>
              <a:headEnd/>
              <a:tailEnd/>
            </a:ln>
          </p:spPr>
          <p:txBody>
            <a:bodyPr wrap="none" anchor="ctr"/>
            <a:lstStyle/>
            <a:p>
              <a:endParaRPr lang="en-US">
                <a:latin typeface="Calibri" pitchFamily="34" charset="0"/>
              </a:endParaRPr>
            </a:p>
          </p:txBody>
        </p:sp>
        <p:sp>
          <p:nvSpPr>
            <p:cNvPr id="12" name="Text Box 19"/>
            <p:cNvSpPr txBox="1">
              <a:spLocks noChangeArrowheads="1"/>
            </p:cNvSpPr>
            <p:nvPr/>
          </p:nvSpPr>
          <p:spPr bwMode="auto">
            <a:xfrm>
              <a:off x="5410200" y="2286000"/>
              <a:ext cx="2590800" cy="3968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accent4">
                      <a:lumMod val="50000"/>
                    </a:schemeClr>
                  </a:solidFill>
                  <a:latin typeface="Trebuchet MS" pitchFamily="34" charset="0"/>
                  <a:cs typeface="+mn-cs"/>
                </a:rPr>
                <a:t>Competition  </a:t>
              </a:r>
            </a:p>
          </p:txBody>
        </p:sp>
        <p:cxnSp>
          <p:nvCxnSpPr>
            <p:cNvPr id="21" name="Straight Connector 20"/>
            <p:cNvCxnSpPr/>
            <p:nvPr/>
          </p:nvCxnSpPr>
          <p:spPr>
            <a:xfrm>
              <a:off x="4953000" y="2590800"/>
              <a:ext cx="3429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630" name="TextBox 21"/>
          <p:cNvSpPr txBox="1">
            <a:spLocks noChangeArrowheads="1"/>
          </p:cNvSpPr>
          <p:nvPr/>
        </p:nvSpPr>
        <p:spPr bwMode="auto">
          <a:xfrm>
            <a:off x="5334000" y="2819400"/>
            <a:ext cx="3429000" cy="2586038"/>
          </a:xfrm>
          <a:prstGeom prst="rect">
            <a:avLst/>
          </a:prstGeom>
          <a:noFill/>
          <a:ln w="9525">
            <a:noFill/>
            <a:miter lim="800000"/>
            <a:headEnd/>
            <a:tailEnd/>
          </a:ln>
        </p:spPr>
        <p:txBody>
          <a:bodyPr anchor="ctr">
            <a:spAutoFit/>
          </a:bodyPr>
          <a:lstStyle/>
          <a:p>
            <a:r>
              <a:rPr lang="en-US" b="1">
                <a:solidFill>
                  <a:schemeClr val="bg1"/>
                </a:solidFill>
                <a:latin typeface="Garamond" pitchFamily="18" charset="0"/>
              </a:rPr>
              <a:t>Who are your competitors? </a:t>
            </a:r>
          </a:p>
          <a:p>
            <a:r>
              <a:rPr lang="en-US" b="1">
                <a:solidFill>
                  <a:schemeClr val="bg1"/>
                </a:solidFill>
                <a:latin typeface="Garamond" pitchFamily="18" charset="0"/>
              </a:rPr>
              <a:t>How do your prices compare?</a:t>
            </a:r>
          </a:p>
          <a:p>
            <a:r>
              <a:rPr lang="en-US" b="1">
                <a:solidFill>
                  <a:schemeClr val="bg1"/>
                </a:solidFill>
                <a:latin typeface="Garamond" pitchFamily="18" charset="0"/>
              </a:rPr>
              <a:t>Their Strengths? </a:t>
            </a:r>
          </a:p>
          <a:p>
            <a:r>
              <a:rPr lang="en-US" b="1">
                <a:solidFill>
                  <a:schemeClr val="bg1"/>
                </a:solidFill>
                <a:latin typeface="Garamond" pitchFamily="18" charset="0"/>
              </a:rPr>
              <a:t>Their Weakness?</a:t>
            </a:r>
          </a:p>
          <a:p>
            <a:r>
              <a:rPr lang="en-US" b="1">
                <a:solidFill>
                  <a:schemeClr val="bg1"/>
                </a:solidFill>
                <a:latin typeface="Garamond" pitchFamily="18" charset="0"/>
              </a:rPr>
              <a:t>What will you do to beat them?</a:t>
            </a:r>
          </a:p>
          <a:p>
            <a:endParaRPr lang="en-US" b="1">
              <a:solidFill>
                <a:schemeClr val="bg1"/>
              </a:solidFill>
              <a:latin typeface="Garamond" pitchFamily="18" charset="0"/>
            </a:endParaRPr>
          </a:p>
          <a:p>
            <a:endParaRPr lang="en-US" b="1">
              <a:solidFill>
                <a:schemeClr val="bg1"/>
              </a:solidFill>
              <a:latin typeface="Garamond" pitchFamily="18" charset="0"/>
            </a:endParaRPr>
          </a:p>
          <a:p>
            <a:endParaRPr lang="en-US" b="1">
              <a:solidFill>
                <a:schemeClr val="bg1"/>
              </a:solidFill>
              <a:latin typeface="Garamond" pitchFamily="18" charset="0"/>
            </a:endParaRPr>
          </a:p>
          <a:p>
            <a:endParaRPr lang="en-US" b="1">
              <a:solidFill>
                <a:schemeClr val="bg1"/>
              </a:solidFill>
              <a:latin typeface="Garamond" pitchFamily="18" charset="0"/>
            </a:endParaRPr>
          </a:p>
        </p:txBody>
      </p:sp>
      <p:sp>
        <p:nvSpPr>
          <p:cNvPr id="13" name="Rectangle 12">
            <a:extLst>
              <a:ext uri="{FF2B5EF4-FFF2-40B4-BE49-F238E27FC236}">
                <a16:creationId xmlns:a16="http://schemas.microsoft.com/office/drawing/2014/main" id="{E541A6F7-75FF-4A1F-A04A-8495C8E987C4}"/>
              </a:ext>
            </a:extLst>
          </p:cNvPr>
          <p:cNvSpPr/>
          <p:nvPr/>
        </p:nvSpPr>
        <p:spPr>
          <a:xfrm rot="16200000">
            <a:off x="-2321721"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62200" y="274638"/>
            <a:ext cx="6324600" cy="1143000"/>
          </a:xfrm>
        </p:spPr>
        <p:txBody>
          <a:bodyPr/>
          <a:lstStyle/>
          <a:p>
            <a:pPr eaLnBrk="1" fontAlgn="auto" hangingPunct="1">
              <a:spcAft>
                <a:spcPts val="0"/>
              </a:spcAft>
              <a:defRPr/>
            </a:pPr>
            <a:r>
              <a:rPr lang="en-US" sz="6000" dirty="0">
                <a:solidFill>
                  <a:srgbClr val="FF0000"/>
                </a:solidFill>
                <a:effectLst/>
              </a:rPr>
              <a:t> </a:t>
            </a:r>
            <a:r>
              <a:rPr sz="6000" dirty="0">
                <a:ln>
                  <a:noFill/>
                </a:ln>
                <a:solidFill>
                  <a:srgbClr val="FF0000"/>
                </a:solidFill>
                <a:effectLst/>
                <a:ea typeface="ＭＳ Ｐゴシック" pitchFamily="-112" charset="-128"/>
              </a:rPr>
              <a:t>Marketing Plan</a:t>
            </a:r>
            <a:endParaRPr sz="6000" i="1" dirty="0">
              <a:ln>
                <a:noFill/>
              </a:ln>
              <a:solidFill>
                <a:srgbClr val="FF0000"/>
              </a:solidFill>
              <a:effectLst/>
              <a:ea typeface="ＭＳ Ｐゴシック" pitchFamily="-112" charset="-128"/>
            </a:endParaRPr>
          </a:p>
        </p:txBody>
      </p:sp>
      <p:sp>
        <p:nvSpPr>
          <p:cNvPr id="23558" name="Text Box 9"/>
          <p:cNvSpPr txBox="1">
            <a:spLocks noChangeArrowheads="1"/>
          </p:cNvSpPr>
          <p:nvPr/>
        </p:nvSpPr>
        <p:spPr bwMode="auto">
          <a:xfrm>
            <a:off x="4555248" y="1660525"/>
            <a:ext cx="2162174" cy="396875"/>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2000" b="1" dirty="0">
                <a:solidFill>
                  <a:schemeClr val="accent4">
                    <a:lumMod val="50000"/>
                  </a:schemeClr>
                </a:solidFill>
                <a:latin typeface="Trebuchet MS" pitchFamily="34" charset="0"/>
                <a:cs typeface="+mn-cs"/>
              </a:rPr>
              <a:t>Purchase</a:t>
            </a:r>
          </a:p>
        </p:txBody>
      </p:sp>
      <p:sp>
        <p:nvSpPr>
          <p:cNvPr id="23559" name="Text Box 10"/>
          <p:cNvSpPr txBox="1">
            <a:spLocks noChangeArrowheads="1"/>
          </p:cNvSpPr>
          <p:nvPr/>
        </p:nvSpPr>
        <p:spPr bwMode="auto">
          <a:xfrm>
            <a:off x="6829426" y="1657290"/>
            <a:ext cx="2085974" cy="40011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2000" b="1" dirty="0">
                <a:solidFill>
                  <a:schemeClr val="accent4">
                    <a:lumMod val="50000"/>
                  </a:schemeClr>
                </a:solidFill>
                <a:latin typeface="Trebuchet MS" pitchFamily="34" charset="0"/>
                <a:cs typeface="+mn-cs"/>
              </a:rPr>
              <a:t>Retention</a:t>
            </a:r>
          </a:p>
        </p:txBody>
      </p:sp>
      <p:grpSp>
        <p:nvGrpSpPr>
          <p:cNvPr id="2" name="Group 1">
            <a:extLst>
              <a:ext uri="{FF2B5EF4-FFF2-40B4-BE49-F238E27FC236}">
                <a16:creationId xmlns:a16="http://schemas.microsoft.com/office/drawing/2014/main" id="{D64D3855-2275-46A8-B290-8485AF12711D}"/>
              </a:ext>
            </a:extLst>
          </p:cNvPr>
          <p:cNvGrpSpPr/>
          <p:nvPr/>
        </p:nvGrpSpPr>
        <p:grpSpPr>
          <a:xfrm>
            <a:off x="6829426" y="2703512"/>
            <a:ext cx="1933574" cy="1758949"/>
            <a:chOff x="6829426" y="2703512"/>
            <a:chExt cx="1933574" cy="1758949"/>
          </a:xfrm>
        </p:grpSpPr>
        <p:sp>
          <p:nvSpPr>
            <p:cNvPr id="27658" name="Text Box 13"/>
            <p:cNvSpPr txBox="1">
              <a:spLocks noChangeArrowheads="1"/>
            </p:cNvSpPr>
            <p:nvPr/>
          </p:nvSpPr>
          <p:spPr bwMode="auto">
            <a:xfrm>
              <a:off x="6829426" y="2757488"/>
              <a:ext cx="1933574" cy="1661993"/>
            </a:xfrm>
            <a:prstGeom prst="rect">
              <a:avLst/>
            </a:prstGeom>
            <a:noFill/>
            <a:ln w="9525">
              <a:noFill/>
              <a:miter lim="800000"/>
              <a:headEnd/>
              <a:tailEnd/>
            </a:ln>
          </p:spPr>
          <p:txBody>
            <a:bodyPr wrap="square">
              <a:spAutoFit/>
            </a:bodyPr>
            <a:lstStyle/>
            <a:p>
              <a:pPr>
                <a:lnSpc>
                  <a:spcPct val="80000"/>
                </a:lnSpc>
                <a:spcBef>
                  <a:spcPct val="20000"/>
                </a:spcBef>
              </a:pPr>
              <a:r>
                <a:rPr lang="en-US" dirty="0">
                  <a:solidFill>
                    <a:schemeClr val="bg1"/>
                  </a:solidFill>
                  <a:latin typeface="Calibri" pitchFamily="34" charset="0"/>
                </a:rPr>
                <a:t>How will you build a long term relationship and get them to return?</a:t>
              </a:r>
            </a:p>
            <a:p>
              <a:pPr>
                <a:spcBef>
                  <a:spcPct val="50000"/>
                </a:spcBef>
              </a:pPr>
              <a:endParaRPr lang="en-US" sz="2000" dirty="0">
                <a:solidFill>
                  <a:schemeClr val="bg1"/>
                </a:solidFill>
                <a:latin typeface="Trebuchet MS" pitchFamily="34" charset="0"/>
              </a:endParaRPr>
            </a:p>
          </p:txBody>
        </p:sp>
        <p:sp>
          <p:nvSpPr>
            <p:cNvPr id="27661" name="Rectangle 16"/>
            <p:cNvSpPr>
              <a:spLocks noChangeArrowheads="1"/>
            </p:cNvSpPr>
            <p:nvPr/>
          </p:nvSpPr>
          <p:spPr bwMode="auto">
            <a:xfrm>
              <a:off x="6886576" y="2703512"/>
              <a:ext cx="1867353" cy="1758949"/>
            </a:xfrm>
            <a:prstGeom prst="rect">
              <a:avLst/>
            </a:prstGeom>
            <a:noFill/>
            <a:ln w="9525">
              <a:solidFill>
                <a:schemeClr val="bg1"/>
              </a:solidFill>
              <a:miter lim="800000"/>
              <a:headEnd/>
              <a:tailEnd/>
            </a:ln>
          </p:spPr>
          <p:txBody>
            <a:bodyPr wrap="none" anchor="ctr"/>
            <a:lstStyle/>
            <a:p>
              <a:endParaRPr lang="en-US" dirty="0">
                <a:latin typeface="Calibri" pitchFamily="34" charset="0"/>
              </a:endParaRPr>
            </a:p>
          </p:txBody>
        </p:sp>
      </p:grpSp>
      <p:sp>
        <p:nvSpPr>
          <p:cNvPr id="27662" name="Text Box 17"/>
          <p:cNvSpPr txBox="1">
            <a:spLocks noChangeArrowheads="1"/>
          </p:cNvSpPr>
          <p:nvPr/>
        </p:nvSpPr>
        <p:spPr bwMode="auto">
          <a:xfrm>
            <a:off x="1981200" y="4724400"/>
            <a:ext cx="6858000" cy="376238"/>
          </a:xfrm>
          <a:prstGeom prst="rect">
            <a:avLst/>
          </a:prstGeom>
          <a:solidFill>
            <a:srgbClr val="FFCC99"/>
          </a:solidFill>
          <a:ln w="9525">
            <a:solidFill>
              <a:schemeClr val="bg1"/>
            </a:solidFill>
            <a:miter lim="800000"/>
            <a:headEnd/>
            <a:tailEnd/>
          </a:ln>
        </p:spPr>
        <p:txBody>
          <a:bodyPr wrap="square">
            <a:spAutoFit/>
          </a:bodyPr>
          <a:lstStyle/>
          <a:p>
            <a:pPr algn="ctr">
              <a:spcBef>
                <a:spcPct val="50000"/>
              </a:spcBef>
            </a:pPr>
            <a:r>
              <a:rPr lang="en-US" b="1">
                <a:solidFill>
                  <a:schemeClr val="bg1"/>
                </a:solidFill>
                <a:latin typeface="Trebuchet MS" pitchFamily="34" charset="0"/>
              </a:rPr>
              <a:t>Long Term ( 6 months-1 year)</a:t>
            </a:r>
          </a:p>
        </p:txBody>
      </p:sp>
      <p:sp>
        <p:nvSpPr>
          <p:cNvPr id="27663" name="Text Box 18"/>
          <p:cNvSpPr txBox="1">
            <a:spLocks noChangeArrowheads="1"/>
          </p:cNvSpPr>
          <p:nvPr/>
        </p:nvSpPr>
        <p:spPr bwMode="auto">
          <a:xfrm>
            <a:off x="2192650" y="2209800"/>
            <a:ext cx="6561279" cy="376238"/>
          </a:xfrm>
          <a:prstGeom prst="rect">
            <a:avLst/>
          </a:prstGeom>
          <a:solidFill>
            <a:srgbClr val="FFCC99"/>
          </a:solidFill>
          <a:ln w="9525">
            <a:solidFill>
              <a:schemeClr val="bg1"/>
            </a:solidFill>
            <a:miter lim="800000"/>
            <a:headEnd/>
            <a:tailEnd/>
          </a:ln>
        </p:spPr>
        <p:txBody>
          <a:bodyPr wrap="square">
            <a:spAutoFit/>
          </a:bodyPr>
          <a:lstStyle/>
          <a:p>
            <a:pPr algn="ctr">
              <a:spcBef>
                <a:spcPct val="50000"/>
              </a:spcBef>
            </a:pPr>
            <a:r>
              <a:rPr lang="en-US" b="1">
                <a:solidFill>
                  <a:schemeClr val="bg1"/>
                </a:solidFill>
                <a:latin typeface="Trebuchet MS" pitchFamily="34" charset="0"/>
              </a:rPr>
              <a:t>Current &amp; Short Term (1 month -6 months)</a:t>
            </a:r>
          </a:p>
        </p:txBody>
      </p:sp>
      <p:sp>
        <p:nvSpPr>
          <p:cNvPr id="23568" name="Text Box 19"/>
          <p:cNvSpPr txBox="1">
            <a:spLocks noChangeArrowheads="1"/>
          </p:cNvSpPr>
          <p:nvPr/>
        </p:nvSpPr>
        <p:spPr bwMode="auto">
          <a:xfrm>
            <a:off x="2591934" y="1689039"/>
            <a:ext cx="1490663" cy="40011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2000" b="1" dirty="0">
                <a:solidFill>
                  <a:schemeClr val="accent4">
                    <a:lumMod val="50000"/>
                  </a:schemeClr>
                </a:solidFill>
                <a:latin typeface="Trebuchet MS" pitchFamily="34" charset="0"/>
                <a:cs typeface="+mn-cs"/>
              </a:rPr>
              <a:t>Awareness</a:t>
            </a:r>
          </a:p>
        </p:txBody>
      </p:sp>
      <p:sp>
        <p:nvSpPr>
          <p:cNvPr id="27667" name="Text Box 25"/>
          <p:cNvSpPr txBox="1">
            <a:spLocks noChangeArrowheads="1"/>
          </p:cNvSpPr>
          <p:nvPr/>
        </p:nvSpPr>
        <p:spPr bwMode="auto">
          <a:xfrm>
            <a:off x="6324600" y="4937125"/>
            <a:ext cx="2438400" cy="396875"/>
          </a:xfrm>
          <a:prstGeom prst="rect">
            <a:avLst/>
          </a:prstGeom>
          <a:noFill/>
          <a:ln w="9525">
            <a:noFill/>
            <a:miter lim="800000"/>
            <a:headEnd/>
            <a:tailEnd/>
          </a:ln>
        </p:spPr>
        <p:txBody>
          <a:bodyPr>
            <a:spAutoFit/>
          </a:bodyPr>
          <a:lstStyle/>
          <a:p>
            <a:pPr>
              <a:spcBef>
                <a:spcPct val="50000"/>
              </a:spcBef>
            </a:pPr>
            <a:endParaRPr lang="en-US" sz="2000">
              <a:solidFill>
                <a:schemeClr val="bg1"/>
              </a:solidFill>
              <a:latin typeface="Trebuchet MS" pitchFamily="34" charset="0"/>
            </a:endParaRPr>
          </a:p>
        </p:txBody>
      </p:sp>
      <p:sp>
        <p:nvSpPr>
          <p:cNvPr id="25" name="TextBox 24"/>
          <p:cNvSpPr txBox="1"/>
          <p:nvPr/>
        </p:nvSpPr>
        <p:spPr>
          <a:xfrm>
            <a:off x="6798242" y="5169098"/>
            <a:ext cx="204401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dirty="0">
                <a:solidFill>
                  <a:srgbClr val="632523"/>
                </a:solidFill>
                <a:latin typeface="Myriad Web Pro" pitchFamily="34" charset="0"/>
                <a:cs typeface="Arial" charset="0"/>
              </a:rPr>
              <a:t>[Fill in your answer here]</a:t>
            </a:r>
          </a:p>
        </p:txBody>
      </p:sp>
      <p:sp>
        <p:nvSpPr>
          <p:cNvPr id="27671" name="TextBox 20"/>
          <p:cNvSpPr txBox="1">
            <a:spLocks noChangeArrowheads="1"/>
          </p:cNvSpPr>
          <p:nvPr/>
        </p:nvSpPr>
        <p:spPr bwMode="auto">
          <a:xfrm>
            <a:off x="2840804" y="5580161"/>
            <a:ext cx="1219200" cy="374650"/>
          </a:xfrm>
          <a:prstGeom prst="rect">
            <a:avLst/>
          </a:prstGeom>
          <a:solidFill>
            <a:schemeClr val="tx1"/>
          </a:solidFill>
          <a:ln w="38100" algn="ctr">
            <a:solidFill>
              <a:schemeClr val="bg1"/>
            </a:solidFill>
            <a:miter lim="800000"/>
            <a:headEnd/>
            <a:tailEnd/>
          </a:ln>
        </p:spPr>
        <p:txBody>
          <a:bodyPr>
            <a:spAutoFit/>
          </a:bodyPr>
          <a:lstStyle/>
          <a:p>
            <a:r>
              <a:rPr lang="en-US" sz="1600">
                <a:solidFill>
                  <a:srgbClr val="632523"/>
                </a:solidFill>
                <a:latin typeface="Myriad Web Pro"/>
              </a:rPr>
              <a:t>$0.00</a:t>
            </a:r>
          </a:p>
        </p:txBody>
      </p:sp>
      <p:sp>
        <p:nvSpPr>
          <p:cNvPr id="27672" name="TextBox 20"/>
          <p:cNvSpPr txBox="1">
            <a:spLocks noChangeArrowheads="1"/>
          </p:cNvSpPr>
          <p:nvPr/>
        </p:nvSpPr>
        <p:spPr bwMode="auto">
          <a:xfrm>
            <a:off x="5203146" y="5555059"/>
            <a:ext cx="1219200" cy="374650"/>
          </a:xfrm>
          <a:prstGeom prst="rect">
            <a:avLst/>
          </a:prstGeom>
          <a:solidFill>
            <a:schemeClr val="tx1"/>
          </a:solidFill>
          <a:ln w="38100" algn="ctr">
            <a:solidFill>
              <a:schemeClr val="bg1"/>
            </a:solidFill>
            <a:miter lim="800000"/>
            <a:headEnd/>
            <a:tailEnd/>
          </a:ln>
        </p:spPr>
        <p:txBody>
          <a:bodyPr>
            <a:spAutoFit/>
          </a:bodyPr>
          <a:lstStyle/>
          <a:p>
            <a:r>
              <a:rPr lang="en-US" sz="1600">
                <a:solidFill>
                  <a:srgbClr val="632523"/>
                </a:solidFill>
                <a:latin typeface="Myriad Web Pro"/>
              </a:rPr>
              <a:t>$0.00</a:t>
            </a:r>
          </a:p>
        </p:txBody>
      </p:sp>
      <p:sp>
        <p:nvSpPr>
          <p:cNvPr id="27673" name="TextBox 20"/>
          <p:cNvSpPr txBox="1">
            <a:spLocks noChangeArrowheads="1"/>
          </p:cNvSpPr>
          <p:nvPr/>
        </p:nvSpPr>
        <p:spPr bwMode="auto">
          <a:xfrm>
            <a:off x="7620000" y="5538333"/>
            <a:ext cx="1219200" cy="374650"/>
          </a:xfrm>
          <a:prstGeom prst="rect">
            <a:avLst/>
          </a:prstGeom>
          <a:solidFill>
            <a:schemeClr val="tx1"/>
          </a:solidFill>
          <a:ln w="38100" algn="ctr">
            <a:solidFill>
              <a:schemeClr val="bg1"/>
            </a:solidFill>
            <a:miter lim="800000"/>
            <a:headEnd/>
            <a:tailEnd/>
          </a:ln>
        </p:spPr>
        <p:txBody>
          <a:bodyPr>
            <a:spAutoFit/>
          </a:bodyPr>
          <a:lstStyle/>
          <a:p>
            <a:r>
              <a:rPr lang="en-US" sz="1600">
                <a:solidFill>
                  <a:srgbClr val="632523"/>
                </a:solidFill>
                <a:latin typeface="Myriad Web Pro"/>
              </a:rPr>
              <a:t>$0.00</a:t>
            </a:r>
          </a:p>
        </p:txBody>
      </p:sp>
      <p:sp>
        <p:nvSpPr>
          <p:cNvPr id="27674" name="Text Box 34"/>
          <p:cNvSpPr txBox="1">
            <a:spLocks noChangeArrowheads="1"/>
          </p:cNvSpPr>
          <p:nvPr/>
        </p:nvSpPr>
        <p:spPr bwMode="auto">
          <a:xfrm>
            <a:off x="1208372" y="5538333"/>
            <a:ext cx="1524000" cy="517525"/>
          </a:xfrm>
          <a:prstGeom prst="rect">
            <a:avLst/>
          </a:prstGeom>
          <a:noFill/>
          <a:ln w="9525">
            <a:noFill/>
            <a:miter lim="800000"/>
            <a:headEnd/>
            <a:tailEnd/>
          </a:ln>
        </p:spPr>
        <p:txBody>
          <a:bodyPr>
            <a:spAutoFit/>
          </a:bodyPr>
          <a:lstStyle/>
          <a:p>
            <a:r>
              <a:rPr lang="en-US" sz="1400" b="1" dirty="0">
                <a:solidFill>
                  <a:schemeClr val="bg1"/>
                </a:solidFill>
                <a:latin typeface="Calibri" pitchFamily="34" charset="0"/>
              </a:rPr>
              <a:t>Monthly cost, by phase:</a:t>
            </a:r>
          </a:p>
        </p:txBody>
      </p:sp>
      <p:sp>
        <p:nvSpPr>
          <p:cNvPr id="27675" name="Text Box 35"/>
          <p:cNvSpPr txBox="1">
            <a:spLocks noChangeArrowheads="1"/>
          </p:cNvSpPr>
          <p:nvPr/>
        </p:nvSpPr>
        <p:spPr bwMode="auto">
          <a:xfrm>
            <a:off x="3331199" y="5979545"/>
            <a:ext cx="935037" cy="274637"/>
          </a:xfrm>
          <a:prstGeom prst="rect">
            <a:avLst/>
          </a:prstGeom>
          <a:noFill/>
          <a:ln w="9525">
            <a:noFill/>
            <a:miter lim="800000"/>
            <a:headEnd/>
            <a:tailEnd/>
          </a:ln>
        </p:spPr>
        <p:txBody>
          <a:bodyPr wrap="none">
            <a:spAutoFit/>
          </a:bodyPr>
          <a:lstStyle/>
          <a:p>
            <a:r>
              <a:rPr lang="en-US" sz="1200" dirty="0">
                <a:solidFill>
                  <a:schemeClr val="bg1"/>
                </a:solidFill>
                <a:latin typeface="Calibri" pitchFamily="34" charset="0"/>
              </a:rPr>
              <a:t>Awareness</a:t>
            </a:r>
          </a:p>
        </p:txBody>
      </p:sp>
      <p:sp>
        <p:nvSpPr>
          <p:cNvPr id="27676" name="Text Box 36"/>
          <p:cNvSpPr txBox="1">
            <a:spLocks noChangeArrowheads="1"/>
          </p:cNvSpPr>
          <p:nvPr/>
        </p:nvSpPr>
        <p:spPr bwMode="auto">
          <a:xfrm>
            <a:off x="5686171" y="5973762"/>
            <a:ext cx="825500" cy="274638"/>
          </a:xfrm>
          <a:prstGeom prst="rect">
            <a:avLst/>
          </a:prstGeom>
          <a:noFill/>
          <a:ln w="9525">
            <a:noFill/>
            <a:miter lim="800000"/>
            <a:headEnd/>
            <a:tailEnd/>
          </a:ln>
        </p:spPr>
        <p:txBody>
          <a:bodyPr wrap="none">
            <a:spAutoFit/>
          </a:bodyPr>
          <a:lstStyle/>
          <a:p>
            <a:r>
              <a:rPr lang="en-US" sz="1200" dirty="0">
                <a:solidFill>
                  <a:schemeClr val="bg1"/>
                </a:solidFill>
                <a:latin typeface="Calibri" pitchFamily="34" charset="0"/>
              </a:rPr>
              <a:t>Purchase</a:t>
            </a:r>
          </a:p>
        </p:txBody>
      </p:sp>
      <p:sp>
        <p:nvSpPr>
          <p:cNvPr id="27677" name="Text Box 37"/>
          <p:cNvSpPr txBox="1">
            <a:spLocks noChangeArrowheads="1"/>
          </p:cNvSpPr>
          <p:nvPr/>
        </p:nvSpPr>
        <p:spPr bwMode="auto">
          <a:xfrm>
            <a:off x="8005762" y="5973762"/>
            <a:ext cx="833438" cy="274638"/>
          </a:xfrm>
          <a:prstGeom prst="rect">
            <a:avLst/>
          </a:prstGeom>
          <a:noFill/>
          <a:ln w="9525">
            <a:noFill/>
            <a:miter lim="800000"/>
            <a:headEnd/>
            <a:tailEnd/>
          </a:ln>
        </p:spPr>
        <p:txBody>
          <a:bodyPr wrap="none">
            <a:spAutoFit/>
          </a:bodyPr>
          <a:lstStyle/>
          <a:p>
            <a:r>
              <a:rPr lang="en-US" sz="1200" dirty="0">
                <a:solidFill>
                  <a:schemeClr val="bg1"/>
                </a:solidFill>
                <a:latin typeface="Calibri" pitchFamily="34" charset="0"/>
              </a:rPr>
              <a:t>Retention</a:t>
            </a:r>
          </a:p>
        </p:txBody>
      </p:sp>
      <p:grpSp>
        <p:nvGrpSpPr>
          <p:cNvPr id="3" name="Group 2">
            <a:extLst>
              <a:ext uri="{FF2B5EF4-FFF2-40B4-BE49-F238E27FC236}">
                <a16:creationId xmlns:a16="http://schemas.microsoft.com/office/drawing/2014/main" id="{6C5A49C3-AA6B-4833-8B9B-E34B848677EB}"/>
              </a:ext>
            </a:extLst>
          </p:cNvPr>
          <p:cNvGrpSpPr/>
          <p:nvPr/>
        </p:nvGrpSpPr>
        <p:grpSpPr>
          <a:xfrm>
            <a:off x="4555248" y="2703512"/>
            <a:ext cx="1963906" cy="1758949"/>
            <a:chOff x="4360694" y="2703512"/>
            <a:chExt cx="1963906" cy="1758949"/>
          </a:xfrm>
        </p:grpSpPr>
        <p:sp>
          <p:nvSpPr>
            <p:cNvPr id="27656" name="Text Box 11"/>
            <p:cNvSpPr txBox="1">
              <a:spLocks noChangeArrowheads="1"/>
            </p:cNvSpPr>
            <p:nvPr/>
          </p:nvSpPr>
          <p:spPr bwMode="auto">
            <a:xfrm>
              <a:off x="4448175" y="2769772"/>
              <a:ext cx="1876425" cy="1661993"/>
            </a:xfrm>
            <a:prstGeom prst="rect">
              <a:avLst/>
            </a:prstGeom>
            <a:noFill/>
            <a:ln w="9525">
              <a:noFill/>
              <a:miter lim="800000"/>
              <a:headEnd/>
              <a:tailEnd/>
            </a:ln>
          </p:spPr>
          <p:txBody>
            <a:bodyPr wrap="square">
              <a:spAutoFit/>
            </a:bodyPr>
            <a:lstStyle/>
            <a:p>
              <a:pPr>
                <a:lnSpc>
                  <a:spcPct val="80000"/>
                </a:lnSpc>
                <a:spcBef>
                  <a:spcPct val="20000"/>
                </a:spcBef>
              </a:pPr>
              <a:r>
                <a:rPr lang="en-US" dirty="0">
                  <a:solidFill>
                    <a:schemeClr val="bg1"/>
                  </a:solidFill>
                  <a:latin typeface="Calibri" pitchFamily="34" charset="0"/>
                </a:rPr>
                <a:t>What tactics will you use to motivate people to buy your product/service?</a:t>
              </a:r>
            </a:p>
            <a:p>
              <a:pPr>
                <a:spcBef>
                  <a:spcPct val="50000"/>
                </a:spcBef>
              </a:pPr>
              <a:endParaRPr lang="en-US" sz="2000" dirty="0">
                <a:solidFill>
                  <a:schemeClr val="bg2"/>
                </a:solidFill>
                <a:latin typeface="Trebuchet MS" pitchFamily="34" charset="0"/>
              </a:endParaRPr>
            </a:p>
          </p:txBody>
        </p:sp>
        <p:sp>
          <p:nvSpPr>
            <p:cNvPr id="30" name="Rectangle 16">
              <a:extLst>
                <a:ext uri="{FF2B5EF4-FFF2-40B4-BE49-F238E27FC236}">
                  <a16:creationId xmlns:a16="http://schemas.microsoft.com/office/drawing/2014/main" id="{A694FC7C-CA63-4FB3-9439-19AA519ABD47}"/>
                </a:ext>
              </a:extLst>
            </p:cNvPr>
            <p:cNvSpPr>
              <a:spLocks noChangeArrowheads="1"/>
            </p:cNvSpPr>
            <p:nvPr/>
          </p:nvSpPr>
          <p:spPr bwMode="auto">
            <a:xfrm>
              <a:off x="4360694" y="2703512"/>
              <a:ext cx="1867353" cy="1758949"/>
            </a:xfrm>
            <a:prstGeom prst="rect">
              <a:avLst/>
            </a:prstGeom>
            <a:noFill/>
            <a:ln w="9525">
              <a:solidFill>
                <a:schemeClr val="bg1"/>
              </a:solidFill>
              <a:miter lim="800000"/>
              <a:headEnd/>
              <a:tailEnd/>
            </a:ln>
          </p:spPr>
          <p:txBody>
            <a:bodyPr wrap="none" anchor="ctr"/>
            <a:lstStyle/>
            <a:p>
              <a:endParaRPr lang="en-US" dirty="0">
                <a:latin typeface="Calibri" pitchFamily="34" charset="0"/>
              </a:endParaRPr>
            </a:p>
          </p:txBody>
        </p:sp>
      </p:grpSp>
      <p:grpSp>
        <p:nvGrpSpPr>
          <p:cNvPr id="4" name="Group 3">
            <a:extLst>
              <a:ext uri="{FF2B5EF4-FFF2-40B4-BE49-F238E27FC236}">
                <a16:creationId xmlns:a16="http://schemas.microsoft.com/office/drawing/2014/main" id="{EE2DCAC1-C346-4BE9-9BA4-0658F569FC6D}"/>
              </a:ext>
            </a:extLst>
          </p:cNvPr>
          <p:cNvGrpSpPr/>
          <p:nvPr/>
        </p:nvGrpSpPr>
        <p:grpSpPr>
          <a:xfrm>
            <a:off x="2147718" y="2706689"/>
            <a:ext cx="1912286" cy="1758949"/>
            <a:chOff x="2147718" y="2706689"/>
            <a:chExt cx="1912286" cy="1758949"/>
          </a:xfrm>
        </p:grpSpPr>
        <p:sp>
          <p:nvSpPr>
            <p:cNvPr id="27657" name="Text Box 12"/>
            <p:cNvSpPr txBox="1">
              <a:spLocks noChangeArrowheads="1"/>
            </p:cNvSpPr>
            <p:nvPr/>
          </p:nvSpPr>
          <p:spPr bwMode="auto">
            <a:xfrm>
              <a:off x="2147718" y="2769772"/>
              <a:ext cx="1651000" cy="1661993"/>
            </a:xfrm>
            <a:prstGeom prst="rect">
              <a:avLst/>
            </a:prstGeom>
            <a:noFill/>
            <a:ln w="9525">
              <a:noFill/>
              <a:miter lim="800000"/>
              <a:headEnd/>
              <a:tailEnd/>
            </a:ln>
          </p:spPr>
          <p:txBody>
            <a:bodyPr wrap="square">
              <a:spAutoFit/>
            </a:bodyPr>
            <a:lstStyle/>
            <a:p>
              <a:pPr>
                <a:lnSpc>
                  <a:spcPct val="80000"/>
                </a:lnSpc>
                <a:spcBef>
                  <a:spcPct val="20000"/>
                </a:spcBef>
              </a:pPr>
              <a:r>
                <a:rPr lang="en-US" b="1" dirty="0">
                  <a:solidFill>
                    <a:schemeClr val="bg1"/>
                  </a:solidFill>
                  <a:latin typeface="Calibri" pitchFamily="34" charset="0"/>
                </a:rPr>
                <a:t>What tactics will you use to get consumers to know you  exist?</a:t>
              </a:r>
            </a:p>
            <a:p>
              <a:pPr>
                <a:spcBef>
                  <a:spcPct val="50000"/>
                </a:spcBef>
              </a:pPr>
              <a:endParaRPr lang="en-US" sz="2000" b="1" dirty="0">
                <a:solidFill>
                  <a:schemeClr val="bg1"/>
                </a:solidFill>
                <a:latin typeface="Trebuchet MS" pitchFamily="34" charset="0"/>
              </a:endParaRPr>
            </a:p>
          </p:txBody>
        </p:sp>
        <p:sp>
          <p:nvSpPr>
            <p:cNvPr id="31" name="Rectangle 16">
              <a:extLst>
                <a:ext uri="{FF2B5EF4-FFF2-40B4-BE49-F238E27FC236}">
                  <a16:creationId xmlns:a16="http://schemas.microsoft.com/office/drawing/2014/main" id="{E171E29F-E2A6-46AE-9A85-6CF488C38831}"/>
                </a:ext>
              </a:extLst>
            </p:cNvPr>
            <p:cNvSpPr>
              <a:spLocks noChangeArrowheads="1"/>
            </p:cNvSpPr>
            <p:nvPr/>
          </p:nvSpPr>
          <p:spPr bwMode="auto">
            <a:xfrm>
              <a:off x="2192651" y="2706689"/>
              <a:ext cx="1867353" cy="1758949"/>
            </a:xfrm>
            <a:prstGeom prst="rect">
              <a:avLst/>
            </a:prstGeom>
            <a:noFill/>
            <a:ln w="9525">
              <a:solidFill>
                <a:schemeClr val="bg1"/>
              </a:solidFill>
              <a:miter lim="800000"/>
              <a:headEnd/>
              <a:tailEnd/>
            </a:ln>
          </p:spPr>
          <p:txBody>
            <a:bodyPr wrap="none" anchor="ctr"/>
            <a:lstStyle/>
            <a:p>
              <a:endParaRPr lang="en-US" dirty="0">
                <a:latin typeface="Calibri" pitchFamily="34" charset="0"/>
              </a:endParaRPr>
            </a:p>
          </p:txBody>
        </p:sp>
      </p:grpSp>
      <p:sp>
        <p:nvSpPr>
          <p:cNvPr id="35" name="TextBox 34">
            <a:extLst>
              <a:ext uri="{FF2B5EF4-FFF2-40B4-BE49-F238E27FC236}">
                <a16:creationId xmlns:a16="http://schemas.microsoft.com/office/drawing/2014/main" id="{F038CC5B-80B5-4497-B1C8-F7B5C53F82BF}"/>
              </a:ext>
            </a:extLst>
          </p:cNvPr>
          <p:cNvSpPr txBox="1"/>
          <p:nvPr/>
        </p:nvSpPr>
        <p:spPr>
          <a:xfrm>
            <a:off x="4378582" y="5157192"/>
            <a:ext cx="204401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dirty="0">
                <a:solidFill>
                  <a:srgbClr val="632523"/>
                </a:solidFill>
                <a:latin typeface="Myriad Web Pro" pitchFamily="34" charset="0"/>
                <a:cs typeface="Arial" charset="0"/>
              </a:rPr>
              <a:t>[Fill in your answer here]</a:t>
            </a:r>
          </a:p>
        </p:txBody>
      </p:sp>
      <p:sp>
        <p:nvSpPr>
          <p:cNvPr id="36" name="TextBox 35">
            <a:extLst>
              <a:ext uri="{FF2B5EF4-FFF2-40B4-BE49-F238E27FC236}">
                <a16:creationId xmlns:a16="http://schemas.microsoft.com/office/drawing/2014/main" id="{84DFEF06-CB21-47BB-8027-69561F8E757B}"/>
              </a:ext>
            </a:extLst>
          </p:cNvPr>
          <p:cNvSpPr txBox="1"/>
          <p:nvPr/>
        </p:nvSpPr>
        <p:spPr>
          <a:xfrm>
            <a:off x="2015985" y="5177232"/>
            <a:ext cx="204401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dirty="0">
                <a:solidFill>
                  <a:srgbClr val="632523"/>
                </a:solidFill>
                <a:latin typeface="Myriad Web Pro" pitchFamily="34" charset="0"/>
                <a:cs typeface="Arial" charset="0"/>
              </a:rPr>
              <a:t>[Fill in your answer here]</a:t>
            </a:r>
          </a:p>
        </p:txBody>
      </p:sp>
      <p:sp>
        <p:nvSpPr>
          <p:cNvPr id="37" name="Rectangle 36">
            <a:extLst>
              <a:ext uri="{FF2B5EF4-FFF2-40B4-BE49-F238E27FC236}">
                <a16:creationId xmlns:a16="http://schemas.microsoft.com/office/drawing/2014/main" id="{9DF32262-A516-4484-B446-044EAF7AA3E4}"/>
              </a:ext>
            </a:extLst>
          </p:cNvPr>
          <p:cNvSpPr/>
          <p:nvPr/>
        </p:nvSpPr>
        <p:spPr>
          <a:xfrm rot="16200000">
            <a:off x="-2321721"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92125" y="-157163"/>
            <a:ext cx="8229600" cy="1046163"/>
          </a:xfrm>
        </p:spPr>
        <p:txBody>
          <a:bodyPr/>
          <a:lstStyle/>
          <a:p>
            <a:pPr eaLnBrk="1" fontAlgn="auto" hangingPunct="1">
              <a:spcAft>
                <a:spcPts val="0"/>
              </a:spcAft>
              <a:defRPr/>
            </a:pPr>
            <a:r>
              <a:rPr sz="4400" dirty="0">
                <a:ln>
                  <a:noFill/>
                </a:ln>
                <a:solidFill>
                  <a:srgbClr val="FF0000"/>
                </a:solidFill>
                <a:effectLst/>
                <a:ea typeface="ＭＳ Ｐゴシック" pitchFamily="34" charset="-128"/>
              </a:rPr>
              <a:t>Business &amp; Personal Goals</a:t>
            </a:r>
            <a:endParaRPr sz="4400" i="1" dirty="0">
              <a:ln>
                <a:noFill/>
              </a:ln>
              <a:solidFill>
                <a:srgbClr val="FF0000"/>
              </a:solidFill>
              <a:effectLst/>
              <a:latin typeface="Myriad Web Pro"/>
              <a:ea typeface="ＭＳ Ｐゴシック" pitchFamily="34" charset="-128"/>
            </a:endParaRPr>
          </a:p>
        </p:txBody>
      </p:sp>
      <p:grpSp>
        <p:nvGrpSpPr>
          <p:cNvPr id="2" name="Group 1">
            <a:extLst>
              <a:ext uri="{FF2B5EF4-FFF2-40B4-BE49-F238E27FC236}">
                <a16:creationId xmlns:a16="http://schemas.microsoft.com/office/drawing/2014/main" id="{8013B6EB-A200-4FF3-9518-82AD5C389D13}"/>
              </a:ext>
            </a:extLst>
          </p:cNvPr>
          <p:cNvGrpSpPr/>
          <p:nvPr/>
        </p:nvGrpSpPr>
        <p:grpSpPr>
          <a:xfrm>
            <a:off x="762000" y="685800"/>
            <a:ext cx="7543800" cy="5562600"/>
            <a:chOff x="290513" y="685800"/>
            <a:chExt cx="8015287" cy="5330825"/>
          </a:xfrm>
        </p:grpSpPr>
        <p:sp>
          <p:nvSpPr>
            <p:cNvPr id="28691" name="Rectangle 19"/>
            <p:cNvSpPr>
              <a:spLocks noChangeArrowheads="1"/>
            </p:cNvSpPr>
            <p:nvPr/>
          </p:nvSpPr>
          <p:spPr bwMode="auto">
            <a:xfrm>
              <a:off x="762000" y="1219200"/>
              <a:ext cx="36576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fontAlgn="auto" hangingPunct="0">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[Describe the next steps you need to take to make your business fully operational.]</a:t>
              </a:r>
            </a:p>
            <a:p>
              <a:pPr marL="228600" lvl="1" indent="-228600" eaLnBrk="0" fontAlgn="auto" hangingPunct="0">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[Explain how you will improve or maintain the quality of your product/service.]</a:t>
              </a:r>
            </a:p>
          </p:txBody>
        </p:sp>
        <p:sp>
          <p:nvSpPr>
            <p:cNvPr id="28692" name="Rectangle 20"/>
            <p:cNvSpPr>
              <a:spLocks noChangeArrowheads="1"/>
            </p:cNvSpPr>
            <p:nvPr/>
          </p:nvSpPr>
          <p:spPr bwMode="auto">
            <a:xfrm>
              <a:off x="4800600" y="1219200"/>
              <a:ext cx="35052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fontAlgn="auto" hangingPunct="0">
                <a:lnSpc>
                  <a:spcPct val="80000"/>
                </a:lnSpc>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[Explain how you will expand the business (hire employees, attract new customers, purchase a storefront, and so on).]</a:t>
              </a:r>
            </a:p>
            <a:p>
              <a:pPr marL="228600" lvl="1" indent="-228600" eaLnBrk="0" fontAlgn="auto" hangingPunct="0">
                <a:lnSpc>
                  <a:spcPct val="80000"/>
                </a:lnSpc>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[Describe how big your business could get.]</a:t>
              </a:r>
            </a:p>
          </p:txBody>
        </p:sp>
        <p:sp>
          <p:nvSpPr>
            <p:cNvPr id="32773" name="Text Box 21"/>
            <p:cNvSpPr txBox="1">
              <a:spLocks noChangeArrowheads="1"/>
            </p:cNvSpPr>
            <p:nvPr/>
          </p:nvSpPr>
          <p:spPr bwMode="auto">
            <a:xfrm>
              <a:off x="762000" y="685800"/>
              <a:ext cx="3657600"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fontAlgn="auto">
                <a:spcAft>
                  <a:spcPts val="0"/>
                </a:spcAft>
                <a:defRPr/>
              </a:pPr>
              <a:r>
                <a:rPr lang="en-US" dirty="0"/>
                <a:t>Business</a:t>
              </a:r>
            </a:p>
          </p:txBody>
        </p:sp>
        <p:sp>
          <p:nvSpPr>
            <p:cNvPr id="32774" name="Text Box 22"/>
            <p:cNvSpPr txBox="1">
              <a:spLocks noChangeArrowheads="1"/>
            </p:cNvSpPr>
            <p:nvPr/>
          </p:nvSpPr>
          <p:spPr bwMode="auto">
            <a:xfrm>
              <a:off x="4811713" y="687388"/>
              <a:ext cx="3494087"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fontAlgn="auto">
                <a:spcAft>
                  <a:spcPts val="0"/>
                </a:spcAft>
                <a:defRPr/>
              </a:pPr>
              <a:r>
                <a:rPr lang="en-US" dirty="0"/>
                <a:t>Personal</a:t>
              </a:r>
            </a:p>
          </p:txBody>
        </p:sp>
        <p:sp>
          <p:nvSpPr>
            <p:cNvPr id="28695" name="Rectangle 23"/>
            <p:cNvSpPr>
              <a:spLocks noChangeArrowheads="1"/>
            </p:cNvSpPr>
            <p:nvPr/>
          </p:nvSpPr>
          <p:spPr bwMode="auto">
            <a:xfrm>
              <a:off x="762000" y="3810000"/>
              <a:ext cx="36576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fontAlgn="auto" hangingPunct="0">
                <a:lnSpc>
                  <a:spcPct val="80000"/>
                </a:lnSpc>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[Describe education or training you could get to help with your business.]</a:t>
              </a:r>
            </a:p>
            <a:p>
              <a:pPr marL="228600" lvl="1" indent="-228600" eaLnBrk="0" fontAlgn="auto" hangingPunct="0">
                <a:lnSpc>
                  <a:spcPct val="80000"/>
                </a:lnSpc>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[Mention anyone you could seek out as a mentor.]</a:t>
              </a:r>
            </a:p>
          </p:txBody>
        </p:sp>
        <p:sp>
          <p:nvSpPr>
            <p:cNvPr id="32776" name="Text Box 24"/>
            <p:cNvSpPr txBox="1">
              <a:spLocks noChangeArrowheads="1"/>
            </p:cNvSpPr>
            <p:nvPr/>
          </p:nvSpPr>
          <p:spPr bwMode="auto">
            <a:xfrm rot="-5400000">
              <a:off x="-689768" y="2199481"/>
              <a:ext cx="2362200"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fontAlgn="auto">
                <a:spcAft>
                  <a:spcPts val="0"/>
                </a:spcAft>
                <a:defRPr/>
              </a:pPr>
              <a:r>
                <a:rPr lang="en-US" dirty="0"/>
                <a:t>Short-Term</a:t>
              </a:r>
            </a:p>
          </p:txBody>
        </p:sp>
        <p:sp>
          <p:nvSpPr>
            <p:cNvPr id="32777" name="Text Box 25"/>
            <p:cNvSpPr txBox="1">
              <a:spLocks noChangeArrowheads="1"/>
            </p:cNvSpPr>
            <p:nvPr/>
          </p:nvSpPr>
          <p:spPr bwMode="auto">
            <a:xfrm rot="-5400000">
              <a:off x="-608012" y="4716463"/>
              <a:ext cx="2198687"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fontAlgn="auto">
                <a:spcAft>
                  <a:spcPts val="0"/>
                </a:spcAft>
                <a:defRPr/>
              </a:pPr>
              <a:r>
                <a:rPr lang="en-US" dirty="0"/>
                <a:t>Long-Term</a:t>
              </a:r>
            </a:p>
          </p:txBody>
        </p:sp>
        <p:sp>
          <p:nvSpPr>
            <p:cNvPr id="28698" name="Rectangle 26"/>
            <p:cNvSpPr>
              <a:spLocks noChangeArrowheads="1"/>
            </p:cNvSpPr>
            <p:nvPr/>
          </p:nvSpPr>
          <p:spPr bwMode="auto">
            <a:xfrm>
              <a:off x="4800600" y="3810000"/>
              <a:ext cx="35052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fontAlgn="auto" hangingPunct="0">
                <a:lnSpc>
                  <a:spcPct val="80000"/>
                </a:lnSpc>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[Indicate how long you plan to run the business. Describe your exit strategy, if you have one.]</a:t>
              </a:r>
            </a:p>
            <a:p>
              <a:pPr marL="228600" lvl="1" indent="-228600" eaLnBrk="0" fontAlgn="auto" hangingPunct="0">
                <a:lnSpc>
                  <a:spcPct val="80000"/>
                </a:lnSpc>
                <a:spcBef>
                  <a:spcPts val="1200"/>
                </a:spcBef>
                <a:spcAft>
                  <a:spcPts val="0"/>
                </a:spcAft>
                <a:buClr>
                  <a:schemeClr val="accent6">
                    <a:lumMod val="50000"/>
                  </a:schemeClr>
                </a:buClr>
                <a:buSzPct val="80000"/>
                <a:buFont typeface="Wingdings 2" pitchFamily="18" charset="2"/>
                <a:buChar char=""/>
                <a:defRPr/>
              </a:pPr>
              <a:r>
                <a:rPr lang="en-US" dirty="0">
                  <a:solidFill>
                    <a:schemeClr val="bg2">
                      <a:lumMod val="50000"/>
                    </a:schemeClr>
                  </a:solidFill>
                  <a:latin typeface="Georgia" pitchFamily="18" charset="0"/>
                  <a:ea typeface="+mj-ea"/>
                  <a:cs typeface="Arial" pitchFamily="34" charset="0"/>
                </a:rPr>
                <a:t>[Describe how your experience with this business will prepare you for your career.]</a:t>
              </a:r>
            </a:p>
          </p:txBody>
        </p:sp>
      </p:grpSp>
      <p:sp>
        <p:nvSpPr>
          <p:cNvPr id="12" name="Rectangle 11">
            <a:extLst>
              <a:ext uri="{FF2B5EF4-FFF2-40B4-BE49-F238E27FC236}">
                <a16:creationId xmlns:a16="http://schemas.microsoft.com/office/drawing/2014/main" id="{4C86FBBC-A630-42C9-91F9-FC6F95E595C7}"/>
              </a:ext>
            </a:extLst>
          </p:cNvPr>
          <p:cNvSpPr/>
          <p:nvPr/>
        </p:nvSpPr>
        <p:spPr>
          <a:xfrm rot="16200000">
            <a:off x="-2479132" y="3061264"/>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304800"/>
            <a:ext cx="8229600" cy="1046163"/>
          </a:xfrm>
        </p:spPr>
        <p:txBody>
          <a:bodyPr/>
          <a:lstStyle/>
          <a:p>
            <a:pPr eaLnBrk="1" fontAlgn="auto" hangingPunct="1">
              <a:spcAft>
                <a:spcPts val="0"/>
              </a:spcAft>
              <a:defRPr/>
            </a:pPr>
            <a:r>
              <a:rPr lang="en-US" sz="4400" dirty="0">
                <a:ln>
                  <a:noFill/>
                </a:ln>
                <a:solidFill>
                  <a:srgbClr val="FF0000"/>
                </a:solidFill>
                <a:effectLst/>
                <a:ea typeface="ＭＳ Ｐゴシック" pitchFamily="34" charset="-128"/>
              </a:rPr>
              <a:t>Closing Statement</a:t>
            </a:r>
            <a:endParaRPr sz="4400" i="1" dirty="0">
              <a:ln>
                <a:noFill/>
              </a:ln>
              <a:solidFill>
                <a:srgbClr val="FF0000"/>
              </a:solidFill>
              <a:effectLst/>
              <a:latin typeface="Myriad Web Pro"/>
              <a:ea typeface="ＭＳ Ｐゴシック" pitchFamily="34" charset="-128"/>
            </a:endParaRPr>
          </a:p>
        </p:txBody>
      </p:sp>
      <p:sp>
        <p:nvSpPr>
          <p:cNvPr id="5" name="Subtitle 4"/>
          <p:cNvSpPr txBox="1">
            <a:spLocks/>
          </p:cNvSpPr>
          <p:nvPr/>
        </p:nvSpPr>
        <p:spPr bwMode="auto">
          <a:xfrm>
            <a:off x="1676400" y="1219200"/>
            <a:ext cx="6858000" cy="3733800"/>
          </a:xfrm>
          <a:prstGeom prst="rect">
            <a:avLst/>
          </a:prstGeom>
          <a:noFill/>
          <a:ln w="9525">
            <a:noFill/>
            <a:miter lim="800000"/>
            <a:headEnd/>
            <a:tailEnd/>
          </a:ln>
        </p:spPr>
        <p:txBody>
          <a:bodyPr>
            <a:normAutofit/>
          </a:bodyPr>
          <a:lstStyle/>
          <a:p>
            <a:pPr marL="547688" indent="-411163" algn="ctr" fontAlgn="auto">
              <a:spcBef>
                <a:spcPct val="20000"/>
              </a:spcBef>
              <a:spcAft>
                <a:spcPts val="0"/>
              </a:spcAft>
              <a:buClr>
                <a:schemeClr val="tx1">
                  <a:shade val="95000"/>
                </a:schemeClr>
              </a:buClr>
              <a:buSzPct val="65000"/>
              <a:buFont typeface="Wingdings 2"/>
              <a:buNone/>
              <a:defRPr/>
            </a:pPr>
            <a:endParaRPr lang="en-US" sz="2800" b="1" dirty="0">
              <a:solidFill>
                <a:srgbClr val="7030A0"/>
              </a:solidFill>
              <a:latin typeface="+mn-lt"/>
              <a:cs typeface="+mn-cs"/>
            </a:endParaRPr>
          </a:p>
          <a:p>
            <a:pPr algn="ctr" fontAlgn="auto">
              <a:spcBef>
                <a:spcPts val="0"/>
              </a:spcBef>
              <a:spcAft>
                <a:spcPts val="0"/>
              </a:spcAft>
              <a:buClr>
                <a:schemeClr val="tx1">
                  <a:shade val="95000"/>
                </a:schemeClr>
              </a:buClr>
              <a:buSzPct val="65000"/>
              <a:buFont typeface="Wingdings 2"/>
              <a:buNone/>
              <a:defRPr/>
            </a:pPr>
            <a:r>
              <a:rPr lang="en-US" sz="2800" b="1" dirty="0">
                <a:solidFill>
                  <a:schemeClr val="bg1"/>
                </a:solidFill>
                <a:latin typeface="+mn-lt"/>
                <a:cs typeface="+mn-cs"/>
              </a:rPr>
              <a:t>Why is your company needed? </a:t>
            </a:r>
          </a:p>
          <a:p>
            <a:pPr algn="ctr" fontAlgn="auto">
              <a:spcBef>
                <a:spcPts val="0"/>
              </a:spcBef>
              <a:spcAft>
                <a:spcPts val="0"/>
              </a:spcAft>
              <a:buClr>
                <a:schemeClr val="tx1">
                  <a:shade val="95000"/>
                </a:schemeClr>
              </a:buClr>
              <a:buSzPct val="65000"/>
              <a:buFont typeface="Wingdings 2"/>
              <a:buNone/>
              <a:defRPr/>
            </a:pPr>
            <a:endParaRPr lang="en-US" sz="2800" b="1" dirty="0">
              <a:solidFill>
                <a:schemeClr val="bg1"/>
              </a:solidFill>
              <a:latin typeface="+mn-lt"/>
              <a:cs typeface="+mn-cs"/>
            </a:endParaRPr>
          </a:p>
          <a:p>
            <a:pPr algn="ctr" fontAlgn="auto">
              <a:spcBef>
                <a:spcPts val="0"/>
              </a:spcBef>
              <a:spcAft>
                <a:spcPts val="0"/>
              </a:spcAft>
              <a:buClr>
                <a:schemeClr val="tx1">
                  <a:shade val="95000"/>
                </a:schemeClr>
              </a:buClr>
              <a:buSzPct val="65000"/>
              <a:buFont typeface="Wingdings 2"/>
              <a:buNone/>
              <a:defRPr/>
            </a:pPr>
            <a:r>
              <a:rPr lang="en-US" sz="2800" b="1" dirty="0">
                <a:solidFill>
                  <a:schemeClr val="bg1"/>
                </a:solidFill>
                <a:latin typeface="+mn-lt"/>
                <a:cs typeface="+mn-cs"/>
              </a:rPr>
              <a:t>Why will it be successful? </a:t>
            </a:r>
          </a:p>
          <a:p>
            <a:pPr algn="ctr" fontAlgn="auto">
              <a:spcBef>
                <a:spcPts val="0"/>
              </a:spcBef>
              <a:spcAft>
                <a:spcPts val="0"/>
              </a:spcAft>
              <a:buClr>
                <a:schemeClr val="tx1">
                  <a:shade val="95000"/>
                </a:schemeClr>
              </a:buClr>
              <a:buSzPct val="65000"/>
              <a:buFont typeface="Wingdings 2"/>
              <a:buNone/>
              <a:defRPr/>
            </a:pPr>
            <a:endParaRPr lang="en-US" sz="2800" b="1" dirty="0">
              <a:solidFill>
                <a:schemeClr val="bg1"/>
              </a:solidFill>
              <a:latin typeface="+mn-lt"/>
              <a:cs typeface="+mn-cs"/>
            </a:endParaRPr>
          </a:p>
          <a:p>
            <a:pPr algn="ctr" fontAlgn="auto">
              <a:spcBef>
                <a:spcPts val="0"/>
              </a:spcBef>
              <a:spcAft>
                <a:spcPts val="0"/>
              </a:spcAft>
              <a:buClr>
                <a:schemeClr val="tx1">
                  <a:shade val="95000"/>
                </a:schemeClr>
              </a:buClr>
              <a:buSzPct val="65000"/>
              <a:buFont typeface="Wingdings 2"/>
              <a:buNone/>
              <a:defRPr/>
            </a:pPr>
            <a:r>
              <a:rPr lang="en-US" sz="2800" b="1" i="1" u="sng" dirty="0">
                <a:solidFill>
                  <a:srgbClr val="FF0000"/>
                </a:solidFill>
                <a:latin typeface="+mn-lt"/>
                <a:cs typeface="+mn-cs"/>
              </a:rPr>
              <a:t>(End your presentation with something that will make you stand out to the judges.) </a:t>
            </a:r>
          </a:p>
          <a:p>
            <a:pPr fontAlgn="auto">
              <a:spcBef>
                <a:spcPts val="0"/>
              </a:spcBef>
              <a:spcAft>
                <a:spcPts val="0"/>
              </a:spcAft>
              <a:buClr>
                <a:schemeClr val="tx1">
                  <a:shade val="95000"/>
                </a:schemeClr>
              </a:buClr>
              <a:buSzPct val="65000"/>
              <a:buFont typeface="Wingdings 2"/>
              <a:buNone/>
              <a:defRPr/>
            </a:pPr>
            <a:endParaRPr lang="en-US" sz="2800" b="1" dirty="0">
              <a:solidFill>
                <a:srgbClr val="7030A0"/>
              </a:solidFill>
              <a:latin typeface="+mn-lt"/>
              <a:cs typeface="+mn-cs"/>
            </a:endParaRPr>
          </a:p>
        </p:txBody>
      </p:sp>
      <p:sp>
        <p:nvSpPr>
          <p:cNvPr id="6" name="Rectangle 5">
            <a:extLst>
              <a:ext uri="{FF2B5EF4-FFF2-40B4-BE49-F238E27FC236}">
                <a16:creationId xmlns:a16="http://schemas.microsoft.com/office/drawing/2014/main" id="{DFBE6747-1EA4-44CB-B189-858E0D7578B6}"/>
              </a:ext>
            </a:extLst>
          </p:cNvPr>
          <p:cNvSpPr/>
          <p:nvPr/>
        </p:nvSpPr>
        <p:spPr>
          <a:xfrm rot="16200000">
            <a:off x="-2321721"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pPr eaLnBrk="1" fontAlgn="auto" hangingPunct="1">
              <a:spcAft>
                <a:spcPts val="0"/>
              </a:spcAft>
              <a:defRPr/>
            </a:pPr>
            <a:r>
              <a:rPr lang="en-US" sz="5400" dirty="0">
                <a:solidFill>
                  <a:srgbClr val="FF0000"/>
                </a:solidFill>
                <a:effectLst/>
              </a:rPr>
              <a:t>Thank You For Your Consideration!</a:t>
            </a:r>
          </a:p>
        </p:txBody>
      </p:sp>
      <p:sp>
        <p:nvSpPr>
          <p:cNvPr id="3" name="TextBox 2"/>
          <p:cNvSpPr txBox="1"/>
          <p:nvPr/>
        </p:nvSpPr>
        <p:spPr>
          <a:xfrm>
            <a:off x="2133600" y="3143071"/>
            <a:ext cx="4572000" cy="1200329"/>
          </a:xfrm>
          <a:prstGeom prst="rect">
            <a:avLst/>
          </a:prstGeom>
          <a:noFill/>
        </p:spPr>
        <p:txBody>
          <a:bodyPr wrap="square">
            <a:spAutoFit/>
          </a:bodyPr>
          <a:lstStyle/>
          <a:p>
            <a:pPr algn="ctr" fontAlgn="auto">
              <a:spcBef>
                <a:spcPts val="0"/>
              </a:spcBef>
              <a:spcAft>
                <a:spcPts val="0"/>
              </a:spcAft>
              <a:defRPr/>
            </a:pPr>
            <a:r>
              <a:rPr lang="en-US" sz="3600" i="1" u="sng" dirty="0">
                <a:solidFill>
                  <a:schemeClr val="bg1"/>
                </a:solidFill>
                <a:latin typeface="+mn-lt"/>
                <a:cs typeface="+mn-cs"/>
              </a:rPr>
              <a:t>(Insert Company Name and Logo here)</a:t>
            </a:r>
          </a:p>
        </p:txBody>
      </p:sp>
      <p:sp>
        <p:nvSpPr>
          <p:cNvPr id="4" name="Rectangle 3">
            <a:extLst>
              <a:ext uri="{FF2B5EF4-FFF2-40B4-BE49-F238E27FC236}">
                <a16:creationId xmlns:a16="http://schemas.microsoft.com/office/drawing/2014/main" id="{55ABB246-ED17-4ADD-A485-94F57F445180}"/>
              </a:ext>
            </a:extLst>
          </p:cNvPr>
          <p:cNvSpPr/>
          <p:nvPr/>
        </p:nvSpPr>
        <p:spPr>
          <a:xfrm rot="16200000">
            <a:off x="-2321721" y="3059668"/>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
            <a:ext cx="7772400" cy="1470025"/>
          </a:xfrm>
        </p:spPr>
        <p:txBody>
          <a:bodyPr/>
          <a:lstStyle/>
          <a:p>
            <a:pPr eaLnBrk="1" fontAlgn="auto" hangingPunct="1">
              <a:spcAft>
                <a:spcPts val="0"/>
              </a:spcAft>
              <a:defRPr/>
            </a:pPr>
            <a:r>
              <a:rPr lang="en-US" dirty="0">
                <a:solidFill>
                  <a:srgbClr val="009876"/>
                </a:solidFill>
                <a:effectLst/>
              </a:rPr>
              <a:t>Ideas for Companies</a:t>
            </a:r>
          </a:p>
        </p:txBody>
      </p:sp>
      <p:graphicFrame>
        <p:nvGraphicFramePr>
          <p:cNvPr id="6" name="Table 5"/>
          <p:cNvGraphicFramePr>
            <a:graphicFrameLocks noGrp="1"/>
          </p:cNvGraphicFramePr>
          <p:nvPr/>
        </p:nvGraphicFramePr>
        <p:xfrm>
          <a:off x="1409700" y="1981200"/>
          <a:ext cx="6324600" cy="3794761"/>
        </p:xfrm>
        <a:graphic>
          <a:graphicData uri="http://schemas.openxmlformats.org/drawingml/2006/table">
            <a:tbl>
              <a:tblPr firstRow="1" bandRow="1">
                <a:tableStyleId>{ED083AE6-46FA-4A59-8FB0-9F97EB10719F}</a:tableStyleId>
              </a:tblPr>
              <a:tblGrid>
                <a:gridCol w="3162300">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tblGrid>
              <a:tr h="439153">
                <a:tc>
                  <a:txBody>
                    <a:bodyPr/>
                    <a:lstStyle/>
                    <a:p>
                      <a:pPr algn="ctr"/>
                      <a:endParaRPr lang="en-US" dirty="0">
                        <a:solidFill>
                          <a:schemeClr val="bg1"/>
                        </a:solidFill>
                      </a:endParaRPr>
                    </a:p>
                  </a:txBody>
                  <a:tcPr anchor="ctr"/>
                </a:tc>
                <a:tc>
                  <a:txBody>
                    <a:bodyPr/>
                    <a:lstStyle/>
                    <a:p>
                      <a:pPr algn="ctr"/>
                      <a:endParaRPr lang="en-US" dirty="0">
                        <a:solidFill>
                          <a:schemeClr val="bg1"/>
                        </a:solidFill>
                      </a:endParaRPr>
                    </a:p>
                  </a:txBody>
                  <a:tcPr anchor="ctr"/>
                </a:tc>
                <a:extLst>
                  <a:ext uri="{0D108BD9-81ED-4DB2-BD59-A6C34878D82A}">
                    <a16:rowId xmlns:a16="http://schemas.microsoft.com/office/drawing/2014/main" val="10000"/>
                  </a:ext>
                </a:extLst>
              </a:tr>
              <a:tr h="757989">
                <a:tc>
                  <a:txBody>
                    <a:bodyPr/>
                    <a:lstStyle/>
                    <a:p>
                      <a:pPr algn="ctr"/>
                      <a:r>
                        <a:rPr lang="en-US" dirty="0">
                          <a:solidFill>
                            <a:schemeClr val="bg1"/>
                          </a:solidFill>
                        </a:rPr>
                        <a:t>Edible treats</a:t>
                      </a:r>
                    </a:p>
                  </a:txBody>
                  <a:tcPr anchor="ctr"/>
                </a:tc>
                <a:tc>
                  <a:txBody>
                    <a:bodyPr/>
                    <a:lstStyle/>
                    <a:p>
                      <a:pPr algn="ctr"/>
                      <a:r>
                        <a:rPr lang="en-US" dirty="0">
                          <a:solidFill>
                            <a:schemeClr val="bg1"/>
                          </a:solidFill>
                        </a:rPr>
                        <a:t>Sport instruction</a:t>
                      </a:r>
                      <a:r>
                        <a:rPr lang="en-US" baseline="0" dirty="0">
                          <a:solidFill>
                            <a:schemeClr val="bg1"/>
                          </a:solidFill>
                        </a:rPr>
                        <a:t> camps</a:t>
                      </a:r>
                      <a:endParaRPr lang="en-US" dirty="0">
                        <a:solidFill>
                          <a:schemeClr val="bg1"/>
                        </a:solidFill>
                      </a:endParaRPr>
                    </a:p>
                  </a:txBody>
                  <a:tcPr anchor="ctr"/>
                </a:tc>
                <a:extLst>
                  <a:ext uri="{0D108BD9-81ED-4DB2-BD59-A6C34878D82A}">
                    <a16:rowId xmlns:a16="http://schemas.microsoft.com/office/drawing/2014/main" val="10001"/>
                  </a:ext>
                </a:extLst>
              </a:tr>
              <a:tr h="439153">
                <a:tc>
                  <a:txBody>
                    <a:bodyPr/>
                    <a:lstStyle/>
                    <a:p>
                      <a:pPr algn="ctr"/>
                      <a:r>
                        <a:rPr lang="en-US" dirty="0">
                          <a:solidFill>
                            <a:schemeClr val="bg1"/>
                          </a:solidFill>
                        </a:rPr>
                        <a:t>Gimp bracelets,</a:t>
                      </a:r>
                      <a:r>
                        <a:rPr lang="en-US" baseline="0" dirty="0">
                          <a:solidFill>
                            <a:schemeClr val="bg1"/>
                          </a:solidFill>
                        </a:rPr>
                        <a:t> keychains,</a:t>
                      </a:r>
                      <a:r>
                        <a:rPr lang="en-US" dirty="0">
                          <a:solidFill>
                            <a:schemeClr val="bg1"/>
                          </a:solidFill>
                        </a:rPr>
                        <a:t> something you can make, etc.</a:t>
                      </a:r>
                    </a:p>
                  </a:txBody>
                  <a:tcPr anchor="ctr"/>
                </a:tc>
                <a:tc>
                  <a:txBody>
                    <a:bodyPr/>
                    <a:lstStyle/>
                    <a:p>
                      <a:pPr algn="ctr"/>
                      <a:r>
                        <a:rPr lang="en-US" dirty="0">
                          <a:solidFill>
                            <a:schemeClr val="bg1"/>
                          </a:solidFill>
                        </a:rPr>
                        <a:t>Babysitting service at local events</a:t>
                      </a:r>
                    </a:p>
                  </a:txBody>
                  <a:tcPr anchor="ctr"/>
                </a:tc>
                <a:extLst>
                  <a:ext uri="{0D108BD9-81ED-4DB2-BD59-A6C34878D82A}">
                    <a16:rowId xmlns:a16="http://schemas.microsoft.com/office/drawing/2014/main" val="10002"/>
                  </a:ext>
                </a:extLst>
              </a:tr>
              <a:tr h="439153">
                <a:tc>
                  <a:txBody>
                    <a:bodyPr/>
                    <a:lstStyle/>
                    <a:p>
                      <a:pPr algn="ctr"/>
                      <a:r>
                        <a:rPr lang="en-US" dirty="0">
                          <a:solidFill>
                            <a:schemeClr val="bg1"/>
                          </a:solidFill>
                        </a:rPr>
                        <a:t>Dog</a:t>
                      </a:r>
                      <a:r>
                        <a:rPr lang="en-US" baseline="0" dirty="0">
                          <a:solidFill>
                            <a:schemeClr val="bg1"/>
                          </a:solidFill>
                        </a:rPr>
                        <a:t> walking service</a:t>
                      </a:r>
                      <a:endParaRPr lang="en-US" dirty="0">
                        <a:solidFill>
                          <a:schemeClr val="bg1"/>
                        </a:solidFill>
                      </a:endParaRPr>
                    </a:p>
                  </a:txBody>
                  <a:tcPr anchor="ctr"/>
                </a:tc>
                <a:tc>
                  <a:txBody>
                    <a:bodyPr/>
                    <a:lstStyle/>
                    <a:p>
                      <a:pPr algn="ctr"/>
                      <a:r>
                        <a:rPr lang="en-US" dirty="0">
                          <a:solidFill>
                            <a:schemeClr val="bg1"/>
                          </a:solidFill>
                        </a:rPr>
                        <a:t>Tutoring</a:t>
                      </a:r>
                      <a:r>
                        <a:rPr lang="en-US" baseline="0" dirty="0">
                          <a:solidFill>
                            <a:schemeClr val="bg1"/>
                          </a:solidFill>
                        </a:rPr>
                        <a:t> services</a:t>
                      </a:r>
                      <a:endParaRPr lang="en-US" dirty="0">
                        <a:solidFill>
                          <a:schemeClr val="bg1"/>
                        </a:solidFill>
                      </a:endParaRPr>
                    </a:p>
                  </a:txBody>
                  <a:tcPr anchor="ctr"/>
                </a:tc>
                <a:extLst>
                  <a:ext uri="{0D108BD9-81ED-4DB2-BD59-A6C34878D82A}">
                    <a16:rowId xmlns:a16="http://schemas.microsoft.com/office/drawing/2014/main" val="10003"/>
                  </a:ext>
                </a:extLst>
              </a:tr>
              <a:tr h="439153">
                <a:tc>
                  <a:txBody>
                    <a:bodyPr/>
                    <a:lstStyle/>
                    <a:p>
                      <a:pPr algn="ctr"/>
                      <a:r>
                        <a:rPr lang="en-US" dirty="0">
                          <a:solidFill>
                            <a:schemeClr val="bg1"/>
                          </a:solidFill>
                        </a:rPr>
                        <a:t>Note cards</a:t>
                      </a:r>
                    </a:p>
                    <a:p>
                      <a:pPr algn="ctr"/>
                      <a:r>
                        <a:rPr lang="en-US" dirty="0">
                          <a:solidFill>
                            <a:schemeClr val="bg1"/>
                          </a:solidFill>
                        </a:rPr>
                        <a:t>Business cards</a:t>
                      </a:r>
                    </a:p>
                  </a:txBody>
                  <a:tcPr anchor="ctr"/>
                </a:tc>
                <a:tc>
                  <a:txBody>
                    <a:bodyPr/>
                    <a:lstStyle/>
                    <a:p>
                      <a:pPr algn="ctr"/>
                      <a:r>
                        <a:rPr lang="en-US" dirty="0">
                          <a:solidFill>
                            <a:schemeClr val="bg1"/>
                          </a:solidFill>
                        </a:rPr>
                        <a:t>Creating logos for companies</a:t>
                      </a:r>
                    </a:p>
                  </a:txBody>
                  <a:tcPr anchor="ctr"/>
                </a:tc>
                <a:extLst>
                  <a:ext uri="{0D108BD9-81ED-4DB2-BD59-A6C34878D82A}">
                    <a16:rowId xmlns:a16="http://schemas.microsoft.com/office/drawing/2014/main" val="10004"/>
                  </a:ext>
                </a:extLst>
              </a:tr>
              <a:tr h="439153">
                <a:tc>
                  <a:txBody>
                    <a:bodyPr/>
                    <a:lstStyle/>
                    <a:p>
                      <a:pPr algn="ctr"/>
                      <a:r>
                        <a:rPr lang="en-US" dirty="0">
                          <a:solidFill>
                            <a:schemeClr val="bg1"/>
                          </a:solidFill>
                        </a:rPr>
                        <a:t>Party planning</a:t>
                      </a:r>
                    </a:p>
                  </a:txBody>
                  <a:tcPr anchor="ctr"/>
                </a:tc>
                <a:tc>
                  <a:txBody>
                    <a:bodyPr/>
                    <a:lstStyle/>
                    <a:p>
                      <a:pPr algn="ctr"/>
                      <a:r>
                        <a:rPr lang="en-US" dirty="0">
                          <a:solidFill>
                            <a:schemeClr val="bg1"/>
                          </a:solidFill>
                        </a:rPr>
                        <a:t>Birdhouses</a:t>
                      </a:r>
                    </a:p>
                  </a:txBody>
                  <a:tcPr anchor="ctr"/>
                </a:tc>
                <a:extLst>
                  <a:ext uri="{0D108BD9-81ED-4DB2-BD59-A6C34878D82A}">
                    <a16:rowId xmlns:a16="http://schemas.microsoft.com/office/drawing/2014/main" val="10005"/>
                  </a:ext>
                </a:extLst>
              </a:tr>
              <a:tr h="439153">
                <a:tc>
                  <a:txBody>
                    <a:bodyPr/>
                    <a:lstStyle/>
                    <a:p>
                      <a:pPr algn="ctr"/>
                      <a:r>
                        <a:rPr lang="en-US" dirty="0">
                          <a:solidFill>
                            <a:schemeClr val="bg1"/>
                          </a:solidFill>
                        </a:rPr>
                        <a:t>T shirts</a:t>
                      </a:r>
                    </a:p>
                  </a:txBody>
                  <a:tcPr anchor="ctr"/>
                </a:tc>
                <a:tc>
                  <a:txBody>
                    <a:bodyPr/>
                    <a:lstStyle/>
                    <a:p>
                      <a:pPr algn="ctr"/>
                      <a:r>
                        <a:rPr lang="en-US" dirty="0">
                          <a:solidFill>
                            <a:schemeClr val="bg1"/>
                          </a:solidFill>
                        </a:rPr>
                        <a:t>Auto detailing</a:t>
                      </a: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533400" y="595313"/>
            <a:ext cx="8229600" cy="6186487"/>
          </a:xfrm>
          <a:prstGeom prst="rect">
            <a:avLst/>
          </a:prstGeom>
          <a:noFill/>
          <a:ln w="9525">
            <a:noFill/>
            <a:miter lim="800000"/>
            <a:headEnd/>
            <a:tailEnd/>
          </a:ln>
        </p:spPr>
        <p:txBody>
          <a:bodyPr anchor="ctr">
            <a:spAutoFit/>
          </a:bodyPr>
          <a:lstStyle/>
          <a:p>
            <a:pPr algn="ctr"/>
            <a:r>
              <a:rPr lang="en-US" sz="1600" i="1" dirty="0">
                <a:solidFill>
                  <a:schemeClr val="bg1"/>
                </a:solidFill>
                <a:latin typeface="Garamond" pitchFamily="18" charset="0"/>
              </a:rPr>
              <a:t>(Modified from Myownbusiness.org, NFTE, and SkillsUSA)</a:t>
            </a:r>
          </a:p>
          <a:p>
            <a:pPr algn="just"/>
            <a:r>
              <a:rPr lang="en-US" dirty="0">
                <a:solidFill>
                  <a:schemeClr val="bg1"/>
                </a:solidFill>
                <a:latin typeface="Garamond" pitchFamily="18" charset="0"/>
              </a:rPr>
              <a:t>There are many textbooks and business manuals that tell how to write business plans. Some business plans require pages and pages of writing. Others are very simple. No one ever knows all the answers when they start writing a business plan. You may need to make some phone calls, take a neighborhood survey, go to the library, or get advice from other business owners, your teachers and/or parents. There is no absolute “set in stone” outline for writing a business plan. There are, however, four areas of your business that every business plan should cover:</a:t>
            </a:r>
          </a:p>
          <a:p>
            <a:pPr algn="just"/>
            <a:endParaRPr lang="en-US" dirty="0">
              <a:solidFill>
                <a:schemeClr val="bg1"/>
              </a:solidFill>
              <a:latin typeface="Garamond" pitchFamily="18" charset="0"/>
            </a:endParaRPr>
          </a:p>
          <a:p>
            <a:pPr marL="1714500" lvl="3" indent="-342900" algn="just">
              <a:buFont typeface="Calibri" pitchFamily="34" charset="0"/>
              <a:buAutoNum type="arabicPeriod"/>
            </a:pPr>
            <a:r>
              <a:rPr lang="en-US" b="1" dirty="0">
                <a:solidFill>
                  <a:srgbClr val="000000"/>
                </a:solidFill>
                <a:latin typeface="Garamond" pitchFamily="18" charset="0"/>
              </a:rPr>
              <a:t>Organization: the structure of your business.</a:t>
            </a:r>
          </a:p>
          <a:p>
            <a:pPr marL="1714500" lvl="3" indent="-342900" algn="just">
              <a:buFont typeface="Calibri" pitchFamily="34" charset="0"/>
              <a:buAutoNum type="arabicPeriod"/>
            </a:pPr>
            <a:r>
              <a:rPr lang="en-US" b="1" dirty="0">
                <a:solidFill>
                  <a:srgbClr val="000000"/>
                </a:solidFill>
                <a:latin typeface="Garamond" pitchFamily="18" charset="0"/>
              </a:rPr>
              <a:t>Marketing: the way you find customers</a:t>
            </a:r>
            <a:r>
              <a:rPr lang="en-US" b="1" dirty="0">
                <a:solidFill>
                  <a:srgbClr val="000000"/>
                </a:solidFill>
                <a:latin typeface="Times New Roman" pitchFamily="18" charset="0"/>
              </a:rPr>
              <a:t>.</a:t>
            </a:r>
          </a:p>
          <a:p>
            <a:pPr marL="1714500" lvl="3" indent="-342900" algn="just">
              <a:buFont typeface="Calibri" pitchFamily="34" charset="0"/>
              <a:buAutoNum type="arabicPeriod"/>
            </a:pPr>
            <a:r>
              <a:rPr lang="en-US" b="1" dirty="0">
                <a:solidFill>
                  <a:srgbClr val="000000"/>
                </a:solidFill>
                <a:latin typeface="Garamond" pitchFamily="18" charset="0"/>
              </a:rPr>
              <a:t>Management: the way you’ll run your business</a:t>
            </a:r>
            <a:endParaRPr lang="en-US" b="1" dirty="0">
              <a:solidFill>
                <a:srgbClr val="000000"/>
              </a:solidFill>
              <a:latin typeface="Times New Roman" pitchFamily="18" charset="0"/>
            </a:endParaRPr>
          </a:p>
          <a:p>
            <a:pPr marL="1714500" lvl="3" indent="-342900" algn="just">
              <a:buFont typeface="Calibri" pitchFamily="34" charset="0"/>
              <a:buAutoNum type="arabicPeriod"/>
            </a:pPr>
            <a:r>
              <a:rPr lang="en-US" b="1" dirty="0">
                <a:solidFill>
                  <a:srgbClr val="000000"/>
                </a:solidFill>
                <a:latin typeface="Garamond" pitchFamily="18" charset="0"/>
              </a:rPr>
              <a:t>Finances: the way you handle money</a:t>
            </a:r>
            <a:r>
              <a:rPr lang="en-US" b="1" dirty="0">
                <a:solidFill>
                  <a:srgbClr val="000000"/>
                </a:solidFill>
                <a:latin typeface="Times New Roman" pitchFamily="18" charset="0"/>
              </a:rPr>
              <a:t>.</a:t>
            </a:r>
          </a:p>
          <a:p>
            <a:pPr algn="just"/>
            <a:endParaRPr lang="en-US" dirty="0">
              <a:solidFill>
                <a:schemeClr val="bg1"/>
              </a:solidFill>
              <a:latin typeface="Garamond" pitchFamily="18" charset="0"/>
            </a:endParaRPr>
          </a:p>
          <a:p>
            <a:pPr algn="just"/>
            <a:r>
              <a:rPr lang="en-US" dirty="0">
                <a:solidFill>
                  <a:schemeClr val="bg1"/>
                </a:solidFill>
                <a:latin typeface="Garamond" pitchFamily="18" charset="0"/>
              </a:rPr>
              <a:t>Develop a business plan using the set-up or template of your choice.  The written business plan: is to be a maximum of 10 pages that may include a maximum 5 page appendix, for a total of 15 pages in 12 point font and double spaced. Include a table of Contents with page numbers, an Executive Summary: one page maximum and all pages throughout the business plan should be numbered. Then develop your MassHireGBWB Business Plan PowerPoint (MassHireGBWB BPPP). </a:t>
            </a:r>
          </a:p>
          <a:p>
            <a:pPr algn="just"/>
            <a:endParaRPr lang="en-US" b="1" dirty="0">
              <a:solidFill>
                <a:schemeClr val="bg1"/>
              </a:solidFill>
              <a:latin typeface="Garamond" pitchFamily="18" charset="0"/>
            </a:endParaRPr>
          </a:p>
          <a:p>
            <a:pPr algn="just"/>
            <a:r>
              <a:rPr lang="en-US" dirty="0">
                <a:solidFill>
                  <a:schemeClr val="bg1"/>
                </a:solidFill>
                <a:latin typeface="Garamond" pitchFamily="18" charset="0"/>
              </a:rPr>
              <a:t>Please refer to your written business plan to develop the PowerPoint slides to follow. </a:t>
            </a:r>
          </a:p>
        </p:txBody>
      </p:sp>
      <p:sp>
        <p:nvSpPr>
          <p:cNvPr id="5" name="Title 3"/>
          <p:cNvSpPr txBox="1">
            <a:spLocks/>
          </p:cNvSpPr>
          <p:nvPr/>
        </p:nvSpPr>
        <p:spPr>
          <a:xfrm>
            <a:off x="228600" y="-22225"/>
            <a:ext cx="8686800" cy="860425"/>
          </a:xfrm>
          <a:prstGeom prst="rect">
            <a:avLst/>
          </a:prstGeom>
        </p:spPr>
        <p:txBody>
          <a:bodyPr anchor="ctr">
            <a:normAutofit fontScale="92500"/>
            <a:scene3d>
              <a:camera prst="orthographicFront"/>
              <a:lightRig rig="soft" dir="t">
                <a:rot lat="0" lon="0" rev="16800000"/>
              </a:lightRig>
            </a:scene3d>
            <a:sp3d prstMaterial="softEdge">
              <a:bevelT w="38100" h="38100"/>
            </a:sp3d>
          </a:bodyPr>
          <a:lstStyle/>
          <a:p>
            <a:pPr algn="ctr" fontAlgn="auto">
              <a:spcAft>
                <a:spcPts val="0"/>
              </a:spcAft>
              <a:defRPr/>
            </a:pPr>
            <a:r>
              <a:rPr lang="en-US" sz="4100" b="1" dirty="0" err="1">
                <a:ln w="6350">
                  <a:noFill/>
                </a:ln>
                <a:solidFill>
                  <a:srgbClr val="009876"/>
                </a:solidFill>
                <a:latin typeface="+mj-lt"/>
                <a:ea typeface="+mj-ea"/>
                <a:cs typeface="+mj-cs"/>
              </a:rPr>
              <a:t>MassHireGBWG</a:t>
            </a:r>
            <a:r>
              <a:rPr lang="en-US" sz="4100" b="1" dirty="0">
                <a:ln w="6350">
                  <a:noFill/>
                </a:ln>
                <a:solidFill>
                  <a:srgbClr val="009876"/>
                </a:solidFill>
                <a:latin typeface="+mj-lt"/>
                <a:ea typeface="+mj-ea"/>
                <a:cs typeface="+mj-cs"/>
              </a:rPr>
              <a:t> Business Plan PowerPoint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76200"/>
            <a:ext cx="8229600" cy="685801"/>
          </a:xfrm>
        </p:spPr>
        <p:txBody>
          <a:bodyPr>
            <a:normAutofit fontScale="90000"/>
          </a:bodyPr>
          <a:lstStyle/>
          <a:p>
            <a:pPr eaLnBrk="1" fontAlgn="auto" hangingPunct="1">
              <a:spcAft>
                <a:spcPts val="0"/>
              </a:spcAft>
              <a:defRPr/>
            </a:pPr>
            <a:r>
              <a:rPr lang="en-US" sz="4400" dirty="0">
                <a:ln>
                  <a:noFill/>
                </a:ln>
                <a:solidFill>
                  <a:srgbClr val="009876"/>
                </a:solidFill>
                <a:effectLst/>
                <a:ea typeface="ＭＳ Ｐゴシック" pitchFamily="34" charset="-128"/>
              </a:rPr>
              <a:t>Rules</a:t>
            </a:r>
            <a:endParaRPr sz="4400" i="1" dirty="0">
              <a:ln>
                <a:noFill/>
              </a:ln>
              <a:solidFill>
                <a:srgbClr val="009876"/>
              </a:solidFill>
              <a:effectLst/>
              <a:latin typeface="Myriad Web Pro"/>
              <a:ea typeface="ＭＳ Ｐゴシック" pitchFamily="34" charset="-128"/>
            </a:endParaRPr>
          </a:p>
        </p:txBody>
      </p:sp>
      <p:sp>
        <p:nvSpPr>
          <p:cNvPr id="8195" name="Subtitle 4"/>
          <p:cNvSpPr txBox="1">
            <a:spLocks/>
          </p:cNvSpPr>
          <p:nvPr/>
        </p:nvSpPr>
        <p:spPr bwMode="auto">
          <a:xfrm>
            <a:off x="533400" y="5486400"/>
            <a:ext cx="8001000" cy="762000"/>
          </a:xfrm>
          <a:prstGeom prst="rect">
            <a:avLst/>
          </a:prstGeom>
          <a:noFill/>
          <a:ln w="9525">
            <a:noFill/>
            <a:miter lim="800000"/>
            <a:headEnd/>
            <a:tailEnd/>
          </a:ln>
        </p:spPr>
        <p:txBody>
          <a:bodyPr/>
          <a:lstStyle/>
          <a:p>
            <a:pPr marL="228600" indent="-228600"/>
            <a:endParaRPr lang="en-US" sz="1200">
              <a:solidFill>
                <a:schemeClr val="bg1"/>
              </a:solidFill>
              <a:latin typeface="Garamond" pitchFamily="18" charset="0"/>
            </a:endParaRPr>
          </a:p>
        </p:txBody>
      </p:sp>
      <p:sp>
        <p:nvSpPr>
          <p:cNvPr id="9" name="TextBox 8"/>
          <p:cNvSpPr txBox="1"/>
          <p:nvPr/>
        </p:nvSpPr>
        <p:spPr bwMode="auto">
          <a:xfrm>
            <a:off x="5334000" y="503237"/>
            <a:ext cx="3505200" cy="5440363"/>
          </a:xfrm>
          <a:prstGeom prst="rect">
            <a:avLst/>
          </a:prstGeom>
          <a:noFill/>
          <a:ln w="9525">
            <a:noFill/>
            <a:miter lim="800000"/>
            <a:headEnd/>
            <a:tailEnd/>
          </a:ln>
        </p:spPr>
        <p:txBody>
          <a:bodyPr anchor="ctr">
            <a:spAutoFit/>
          </a:bodyPr>
          <a:lstStyle/>
          <a:p>
            <a:pPr>
              <a:defRPr/>
            </a:pPr>
            <a:r>
              <a:rPr lang="en-US" sz="1200" b="1" dirty="0">
                <a:solidFill>
                  <a:schemeClr val="bg1"/>
                </a:solidFill>
                <a:latin typeface="Garamond" pitchFamily="18" charset="0"/>
              </a:rPr>
              <a:t>6. The business ideas should be feasible. This competition is meant to encourage the actual implementation of youth-run businesses.</a:t>
            </a:r>
          </a:p>
          <a:p>
            <a:pPr>
              <a:defRPr/>
            </a:pPr>
            <a:endParaRPr lang="en-US" sz="1200" b="1" dirty="0">
              <a:solidFill>
                <a:schemeClr val="bg1"/>
              </a:solidFill>
              <a:latin typeface="Garamond" pitchFamily="18" charset="0"/>
              <a:cs typeface="+mn-cs"/>
            </a:endParaRPr>
          </a:p>
          <a:p>
            <a:pPr>
              <a:defRPr/>
            </a:pPr>
            <a:r>
              <a:rPr lang="en-US" sz="1200" b="1" dirty="0">
                <a:solidFill>
                  <a:schemeClr val="bg1"/>
                </a:solidFill>
                <a:latin typeface="Garamond" pitchFamily="18" charset="0"/>
                <a:cs typeface="+mn-cs"/>
              </a:rPr>
              <a:t>7. All ideas and business concepts submitted are expected to be original and created solely by the individual or team with the support from their adult sponsors, teachers, parents, team members, and/or MassHire </a:t>
            </a:r>
            <a:r>
              <a:rPr lang="en-US" sz="1200" b="1" dirty="0" err="1">
                <a:solidFill>
                  <a:schemeClr val="bg1"/>
                </a:solidFill>
                <a:latin typeface="Garamond" pitchFamily="18" charset="0"/>
                <a:cs typeface="+mn-cs"/>
              </a:rPr>
              <a:t>GBYouthWorks</a:t>
            </a:r>
            <a:r>
              <a:rPr lang="en-US" sz="1200" b="1" dirty="0">
                <a:solidFill>
                  <a:schemeClr val="bg1"/>
                </a:solidFill>
                <a:latin typeface="Garamond" pitchFamily="18" charset="0"/>
                <a:cs typeface="+mn-cs"/>
              </a:rPr>
              <a:t> staff. All participants are expected to honor other participant’s ideas with confidentiality. </a:t>
            </a:r>
          </a:p>
          <a:p>
            <a:pPr>
              <a:defRPr/>
            </a:pPr>
            <a:endParaRPr lang="en-US" sz="1200" b="1" dirty="0">
              <a:solidFill>
                <a:schemeClr val="bg1"/>
              </a:solidFill>
              <a:latin typeface="Garamond" pitchFamily="18" charset="0"/>
              <a:cs typeface="+mn-cs"/>
            </a:endParaRPr>
          </a:p>
          <a:p>
            <a:pPr>
              <a:defRPr/>
            </a:pPr>
            <a:r>
              <a:rPr lang="en-US" sz="1200" b="1" dirty="0">
                <a:solidFill>
                  <a:schemeClr val="bg1"/>
                </a:solidFill>
                <a:latin typeface="Garamond" pitchFamily="18" charset="0"/>
                <a:cs typeface="+mn-cs"/>
              </a:rPr>
              <a:t>8. All decisions of the judges are final. </a:t>
            </a:r>
          </a:p>
          <a:p>
            <a:pPr>
              <a:defRPr/>
            </a:pPr>
            <a:endParaRPr lang="en-US" sz="1200" b="1" dirty="0">
              <a:solidFill>
                <a:schemeClr val="bg1"/>
              </a:solidFill>
              <a:latin typeface="Garamond" pitchFamily="18" charset="0"/>
              <a:cs typeface="+mn-cs"/>
            </a:endParaRPr>
          </a:p>
          <a:p>
            <a:pPr>
              <a:defRPr/>
            </a:pPr>
            <a:r>
              <a:rPr lang="en-US" sz="1200" b="1" dirty="0">
                <a:solidFill>
                  <a:schemeClr val="bg1"/>
                </a:solidFill>
                <a:latin typeface="Garamond" pitchFamily="18" charset="0"/>
                <a:cs typeface="+mn-cs"/>
              </a:rPr>
              <a:t>9. The individuals or teams must complete his/her/their own </a:t>
            </a:r>
            <a:r>
              <a:rPr lang="en-US" sz="1200" b="1" dirty="0" err="1">
                <a:solidFill>
                  <a:schemeClr val="bg1"/>
                </a:solidFill>
                <a:latin typeface="Garamond" pitchFamily="18" charset="0"/>
                <a:cs typeface="+mn-cs"/>
              </a:rPr>
              <a:t>MassHireGBYB</a:t>
            </a:r>
            <a:r>
              <a:rPr lang="en-US" sz="1200" b="1" dirty="0">
                <a:solidFill>
                  <a:schemeClr val="bg1"/>
                </a:solidFill>
                <a:latin typeface="Garamond" pitchFamily="18" charset="0"/>
                <a:cs typeface="+mn-cs"/>
              </a:rPr>
              <a:t> Written Business Plan and PowerPoint. Adult technical assistance should be limited to advice. </a:t>
            </a:r>
          </a:p>
          <a:p>
            <a:pPr>
              <a:defRPr/>
            </a:pPr>
            <a:endParaRPr lang="en-US" sz="1200" b="1" dirty="0">
              <a:solidFill>
                <a:schemeClr val="bg1"/>
              </a:solidFill>
              <a:latin typeface="Garamond" pitchFamily="18" charset="0"/>
              <a:cs typeface="+mn-cs"/>
            </a:endParaRPr>
          </a:p>
          <a:p>
            <a:pPr>
              <a:defRPr/>
            </a:pPr>
            <a:r>
              <a:rPr lang="en-US" sz="1200" b="1" dirty="0">
                <a:solidFill>
                  <a:schemeClr val="bg1"/>
                </a:solidFill>
                <a:latin typeface="Garamond" pitchFamily="18" charset="0"/>
                <a:cs typeface="+mn-cs"/>
              </a:rPr>
              <a:t>10. All ideas submitted will remain the property of the submitting individual or team. </a:t>
            </a:r>
          </a:p>
          <a:p>
            <a:pPr>
              <a:defRPr/>
            </a:pPr>
            <a:endParaRPr lang="en-US" sz="1200" b="1" dirty="0">
              <a:solidFill>
                <a:schemeClr val="bg1"/>
              </a:solidFill>
              <a:latin typeface="Garamond" pitchFamily="18" charset="0"/>
              <a:cs typeface="+mn-cs"/>
            </a:endParaRPr>
          </a:p>
          <a:p>
            <a:pPr>
              <a:defRPr/>
            </a:pPr>
            <a:r>
              <a:rPr lang="en-US" sz="1200" b="1" dirty="0">
                <a:solidFill>
                  <a:srgbClr val="FF0000"/>
                </a:solidFill>
                <a:latin typeface="Garamond" pitchFamily="18" charset="0"/>
                <a:cs typeface="+mn-cs"/>
              </a:rPr>
              <a:t>11. </a:t>
            </a:r>
            <a:r>
              <a:rPr lang="en-US" sz="1200" b="1" u="sng" dirty="0">
                <a:solidFill>
                  <a:srgbClr val="FF0000"/>
                </a:solidFill>
                <a:latin typeface="Garamond" pitchFamily="18" charset="0"/>
                <a:cs typeface="+mn-cs"/>
              </a:rPr>
              <a:t>All individuals or teams must electronically submit his/her/their MassHireGBWB Written Business Plan &amp; PowerPoint to: Nicoline Batista at nbatista@masshiregbwb.org no later than 3:00 p.m. on April 15, 2019 or hand deliver a copy on a CD/Flash Drive! </a:t>
            </a:r>
          </a:p>
          <a:p>
            <a:pPr>
              <a:defRPr/>
            </a:pPr>
            <a:endParaRPr lang="en-US" sz="1150" b="1" dirty="0">
              <a:solidFill>
                <a:schemeClr val="bg1"/>
              </a:solidFill>
              <a:latin typeface="Garamond" pitchFamily="18" charset="0"/>
              <a:cs typeface="+mn-cs"/>
            </a:endParaRPr>
          </a:p>
        </p:txBody>
      </p:sp>
      <p:sp>
        <p:nvSpPr>
          <p:cNvPr id="8197" name="TextBox 6"/>
          <p:cNvSpPr txBox="1">
            <a:spLocks noChangeArrowheads="1"/>
          </p:cNvSpPr>
          <p:nvPr/>
        </p:nvSpPr>
        <p:spPr bwMode="auto">
          <a:xfrm>
            <a:off x="304800" y="519291"/>
            <a:ext cx="3352800" cy="6186309"/>
          </a:xfrm>
          <a:prstGeom prst="rect">
            <a:avLst/>
          </a:prstGeom>
          <a:noFill/>
          <a:ln w="9525">
            <a:noFill/>
            <a:miter lim="800000"/>
            <a:headEnd/>
            <a:tailEnd/>
          </a:ln>
        </p:spPr>
        <p:txBody>
          <a:bodyPr wrap="square" anchor="ctr">
            <a:spAutoFit/>
          </a:bodyPr>
          <a:lstStyle/>
          <a:p>
            <a:r>
              <a:rPr lang="en-US" sz="1200" b="1" dirty="0">
                <a:solidFill>
                  <a:schemeClr val="bg1"/>
                </a:solidFill>
                <a:latin typeface="Garamond" pitchFamily="18" charset="0"/>
              </a:rPr>
              <a:t>1. Entries are restricted to youth in two age groups: Group A, 16-18 years old and Group B, 19-21 years old.  The youth must live in or attend school in one of the following locations: Abington, Avon, Bridgewater, Brockton, East Bridgewater, Easton, Hanson, Stoughton, West Bridgewater, or Whitman. </a:t>
            </a:r>
          </a:p>
          <a:p>
            <a:endParaRPr lang="en-US" sz="1200" b="1" dirty="0">
              <a:solidFill>
                <a:schemeClr val="bg1"/>
              </a:solidFill>
              <a:latin typeface="Garamond" pitchFamily="18" charset="0"/>
            </a:endParaRPr>
          </a:p>
          <a:p>
            <a:r>
              <a:rPr lang="en-US" sz="1200" b="1" dirty="0">
                <a:solidFill>
                  <a:schemeClr val="bg1"/>
                </a:solidFill>
                <a:latin typeface="Garamond" pitchFamily="18" charset="0"/>
              </a:rPr>
              <a:t>2. If submitting as a team all members in the group must be within your age group.        </a:t>
            </a:r>
          </a:p>
          <a:p>
            <a:r>
              <a:rPr lang="en-US" sz="1200" b="1" dirty="0">
                <a:solidFill>
                  <a:schemeClr val="bg1"/>
                </a:solidFill>
                <a:latin typeface="Garamond" pitchFamily="18" charset="0"/>
              </a:rPr>
              <a:t>	Group A: 16-18 years old </a:t>
            </a:r>
          </a:p>
          <a:p>
            <a:r>
              <a:rPr lang="en-US" sz="1200" b="1" dirty="0">
                <a:solidFill>
                  <a:schemeClr val="bg1"/>
                </a:solidFill>
                <a:latin typeface="Garamond" pitchFamily="18" charset="0"/>
              </a:rPr>
              <a:t>	Group B: 19-21 years old</a:t>
            </a:r>
          </a:p>
          <a:p>
            <a:r>
              <a:rPr lang="en-US" sz="1200" b="1" dirty="0">
                <a:solidFill>
                  <a:schemeClr val="bg1"/>
                </a:solidFill>
                <a:latin typeface="Garamond" pitchFamily="18" charset="0"/>
              </a:rPr>
              <a:t>Teams can have a maximum of four youth per group. </a:t>
            </a:r>
          </a:p>
          <a:p>
            <a:endParaRPr lang="en-US" sz="1200" b="1" dirty="0">
              <a:solidFill>
                <a:schemeClr val="bg1"/>
              </a:solidFill>
              <a:latin typeface="Garamond" pitchFamily="18" charset="0"/>
            </a:endParaRPr>
          </a:p>
          <a:p>
            <a:r>
              <a:rPr lang="en-US" sz="1200" b="1" dirty="0">
                <a:solidFill>
                  <a:schemeClr val="bg1"/>
                </a:solidFill>
                <a:latin typeface="Garamond" pitchFamily="18" charset="0"/>
              </a:rPr>
              <a:t>3. Only one entry per individual or team.  All entries must be submitted electronically by 3:00 p.m. on the deadline date of April 15, 2019.  If unable to submit electronically please deliver a copy on a CD/Flash Drive to: MassHire Greater Brockton YouthWorks, 34 School Street, Lower Level, Brockton, MA 02301. Late entries will not be allowed!</a:t>
            </a:r>
          </a:p>
          <a:p>
            <a:endParaRPr lang="en-US" sz="1200" b="1" dirty="0">
              <a:solidFill>
                <a:schemeClr val="bg1"/>
              </a:solidFill>
              <a:latin typeface="Garamond" pitchFamily="18" charset="0"/>
            </a:endParaRPr>
          </a:p>
          <a:p>
            <a:r>
              <a:rPr lang="en-US" sz="1200" b="1" dirty="0">
                <a:solidFill>
                  <a:schemeClr val="bg1"/>
                </a:solidFill>
                <a:latin typeface="Garamond" pitchFamily="18" charset="0"/>
              </a:rPr>
              <a:t>4. All finalists at the competition are expected to demonstrate respect and professionalism in all aspects of the contest and its activities.</a:t>
            </a:r>
          </a:p>
          <a:p>
            <a:endParaRPr lang="en-US" sz="1200" b="1" dirty="0">
              <a:solidFill>
                <a:schemeClr val="bg1"/>
              </a:solidFill>
              <a:latin typeface="Garamond" pitchFamily="18" charset="0"/>
            </a:endParaRPr>
          </a:p>
          <a:p>
            <a:r>
              <a:rPr lang="en-US" sz="1200" b="1" dirty="0">
                <a:solidFill>
                  <a:schemeClr val="bg1"/>
                </a:solidFill>
                <a:latin typeface="Garamond" pitchFamily="18" charset="0"/>
              </a:rPr>
              <a:t>5. All ideas and business concepts must be legal, ethical, and within the boundaries of local or state laws. </a:t>
            </a:r>
          </a:p>
          <a:p>
            <a:endParaRPr lang="en-US" sz="1200" b="1" dirty="0">
              <a:solidFill>
                <a:schemeClr val="bg1"/>
              </a:solidFill>
              <a:latin typeface="Garamond" pitchFamily="18" charset="0"/>
            </a:endParaRPr>
          </a:p>
        </p:txBody>
      </p:sp>
      <p:sp>
        <p:nvSpPr>
          <p:cNvPr id="8198" name="TextBox 7"/>
          <p:cNvSpPr txBox="1">
            <a:spLocks noChangeArrowheads="1"/>
          </p:cNvSpPr>
          <p:nvPr/>
        </p:nvSpPr>
        <p:spPr bwMode="auto">
          <a:xfrm>
            <a:off x="4800600" y="5772090"/>
            <a:ext cx="2895600" cy="400110"/>
          </a:xfrm>
          <a:prstGeom prst="rect">
            <a:avLst/>
          </a:prstGeom>
          <a:noFill/>
          <a:ln w="9525">
            <a:noFill/>
            <a:miter lim="800000"/>
            <a:headEnd/>
            <a:tailEnd/>
          </a:ln>
        </p:spPr>
        <p:txBody>
          <a:bodyPr anchor="ctr">
            <a:spAutoFit/>
          </a:bodyPr>
          <a:lstStyle/>
          <a:p>
            <a:pPr algn="ctr"/>
            <a:r>
              <a:rPr lang="en-US" sz="2000" b="1" dirty="0">
                <a:solidFill>
                  <a:srgbClr val="009876"/>
                </a:solidFill>
                <a:latin typeface="Garamond" pitchFamily="18" charset="0"/>
              </a:rPr>
              <a:t>12. Have FUN!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04800" y="304800"/>
            <a:ext cx="8534400" cy="5791200"/>
          </a:xfrm>
        </p:spPr>
        <p:txBody>
          <a:bodyPr/>
          <a:lstStyle/>
          <a:p>
            <a:pPr algn="ctr">
              <a:buFont typeface="Wingdings 2" pitchFamily="18" charset="2"/>
              <a:buNone/>
            </a:pPr>
            <a:r>
              <a:rPr lang="en-US" b="1" u="sng" dirty="0">
                <a:solidFill>
                  <a:srgbClr val="009876"/>
                </a:solidFill>
              </a:rPr>
              <a:t>For more information contact:</a:t>
            </a:r>
            <a:r>
              <a:rPr lang="en-US" b="1" u="sng" dirty="0">
                <a:solidFill>
                  <a:schemeClr val="bg1"/>
                </a:solidFill>
              </a:rPr>
              <a:t> </a:t>
            </a:r>
          </a:p>
          <a:p>
            <a:pPr algn="ctr">
              <a:buFont typeface="Wingdings 2" pitchFamily="18" charset="2"/>
              <a:buNone/>
            </a:pPr>
            <a:r>
              <a:rPr lang="en-US" dirty="0">
                <a:solidFill>
                  <a:schemeClr val="bg1"/>
                </a:solidFill>
              </a:rPr>
              <a:t>Nicoline Batista</a:t>
            </a:r>
          </a:p>
          <a:p>
            <a:pPr algn="ctr">
              <a:buFont typeface="Wingdings 2" pitchFamily="18" charset="2"/>
              <a:buNone/>
            </a:pPr>
            <a:r>
              <a:rPr lang="en-US" dirty="0">
                <a:solidFill>
                  <a:schemeClr val="bg1"/>
                </a:solidFill>
              </a:rPr>
              <a:t>Phone: (508) 584-9800</a:t>
            </a:r>
          </a:p>
          <a:p>
            <a:pPr algn="ctr">
              <a:buFont typeface="Wingdings 2" pitchFamily="18" charset="2"/>
              <a:buNone/>
            </a:pPr>
            <a:r>
              <a:rPr lang="en-US" dirty="0">
                <a:solidFill>
                  <a:schemeClr val="bg1"/>
                </a:solidFill>
              </a:rPr>
              <a:t>Email: </a:t>
            </a:r>
            <a:r>
              <a:rPr lang="en-US" u="sng" dirty="0">
                <a:solidFill>
                  <a:schemeClr val="accent5">
                    <a:lumMod val="50000"/>
                  </a:schemeClr>
                </a:solidFill>
              </a:rPr>
              <a:t>nbatista</a:t>
            </a:r>
            <a:r>
              <a:rPr lang="en-US" u="sng" dirty="0">
                <a:solidFill>
                  <a:schemeClr val="bg1"/>
                </a:solidFill>
                <a:hlinkClick r:id="rId2"/>
              </a:rPr>
              <a:t>@masshiregbwb.org</a:t>
            </a:r>
            <a:r>
              <a:rPr lang="en-US" dirty="0">
                <a:solidFill>
                  <a:schemeClr val="bg1"/>
                </a:solidFill>
              </a:rPr>
              <a:t>  </a:t>
            </a:r>
          </a:p>
          <a:p>
            <a:pPr algn="ctr">
              <a:buFont typeface="Wingdings 2" pitchFamily="18" charset="2"/>
              <a:buNone/>
            </a:pPr>
            <a:r>
              <a:rPr lang="en-US" dirty="0">
                <a:solidFill>
                  <a:schemeClr val="bg1"/>
                </a:solidFill>
              </a:rPr>
              <a:t>MassHire Greater Brockton YouthWorks</a:t>
            </a:r>
          </a:p>
          <a:p>
            <a:pPr algn="ctr">
              <a:buFont typeface="Wingdings 2" pitchFamily="18" charset="2"/>
              <a:buNone/>
            </a:pPr>
            <a:r>
              <a:rPr lang="en-US" dirty="0">
                <a:solidFill>
                  <a:schemeClr val="bg1"/>
                </a:solidFill>
              </a:rPr>
              <a:t>34 School Street, Lower Level </a:t>
            </a:r>
          </a:p>
          <a:p>
            <a:pPr algn="ctr">
              <a:buFont typeface="Wingdings 2" pitchFamily="18" charset="2"/>
              <a:buNone/>
            </a:pPr>
            <a:r>
              <a:rPr lang="en-US" dirty="0">
                <a:solidFill>
                  <a:schemeClr val="bg1"/>
                </a:solidFill>
              </a:rPr>
              <a:t>Brockton, MA 02301</a:t>
            </a:r>
          </a:p>
          <a:p>
            <a:pPr algn="ctr">
              <a:buFont typeface="Wingdings 2" pitchFamily="18" charset="2"/>
              <a:buNone/>
            </a:pPr>
            <a:endParaRPr lang="en-US" sz="1600" dirty="0">
              <a:solidFill>
                <a:schemeClr val="bg1"/>
              </a:solidFill>
            </a:endParaRPr>
          </a:p>
          <a:p>
            <a:pPr algn="ctr">
              <a:buFont typeface="Wingdings 2" pitchFamily="18" charset="2"/>
              <a:buNone/>
            </a:pPr>
            <a:r>
              <a:rPr lang="en-US" b="1" u="sng" dirty="0">
                <a:solidFill>
                  <a:schemeClr val="bg1"/>
                </a:solidFill>
              </a:rPr>
              <a:t>All Written Business Plans &amp; MassHireGBWB BPPPs </a:t>
            </a:r>
          </a:p>
          <a:p>
            <a:pPr algn="ctr">
              <a:buFont typeface="Wingdings 2" pitchFamily="18" charset="2"/>
              <a:buNone/>
            </a:pPr>
            <a:r>
              <a:rPr lang="en-US" b="1" u="sng" dirty="0">
                <a:solidFill>
                  <a:schemeClr val="bg1"/>
                </a:solidFill>
              </a:rPr>
              <a:t>are due by email or walk in (on a disk/flash drive) </a:t>
            </a:r>
          </a:p>
          <a:p>
            <a:pPr algn="ctr">
              <a:buFont typeface="Wingdings 2" pitchFamily="18" charset="2"/>
              <a:buNone/>
            </a:pPr>
            <a:r>
              <a:rPr lang="en-US" b="1" u="sng" dirty="0">
                <a:solidFill>
                  <a:schemeClr val="bg1"/>
                </a:solidFill>
              </a:rPr>
              <a:t>no later than 3:00 p.m. on April 15, 2019!</a:t>
            </a:r>
          </a:p>
          <a:p>
            <a:pPr algn="ctr">
              <a:buFont typeface="Wingdings 2" pitchFamily="18" charset="2"/>
              <a:buNone/>
            </a:pPr>
            <a:endParaRPr lang="en-US" dirty="0"/>
          </a:p>
        </p:txBody>
      </p:sp>
      <p:sp>
        <p:nvSpPr>
          <p:cNvPr id="9219" name="TextBox 3"/>
          <p:cNvSpPr txBox="1">
            <a:spLocks noChangeArrowheads="1"/>
          </p:cNvSpPr>
          <p:nvPr/>
        </p:nvSpPr>
        <p:spPr bwMode="auto">
          <a:xfrm>
            <a:off x="76200" y="6400800"/>
            <a:ext cx="8991600" cy="369888"/>
          </a:xfrm>
          <a:prstGeom prst="rect">
            <a:avLst/>
          </a:prstGeom>
          <a:solidFill>
            <a:srgbClr val="FFFF00"/>
          </a:solidFill>
          <a:ln w="9525">
            <a:noFill/>
            <a:miter lim="800000"/>
            <a:headEnd/>
            <a:tailEnd/>
          </a:ln>
        </p:spPr>
        <p:txBody>
          <a:bodyPr anchor="ctr">
            <a:spAutoFit/>
          </a:bodyPr>
          <a:lstStyle/>
          <a:p>
            <a:pPr algn="ctr"/>
            <a:r>
              <a:rPr lang="en-US" b="1" u="sng" dirty="0">
                <a:solidFill>
                  <a:srgbClr val="FF0000"/>
                </a:solidFill>
              </a:rPr>
              <a:t>*Don’t forget to delete slides #1 – 6, should be used for informational purposes.*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304800"/>
            <a:ext cx="7315200" cy="6186488"/>
          </a:xfrm>
          <a:prstGeom prst="rect">
            <a:avLst/>
          </a:prstGeom>
          <a:noFill/>
        </p:spPr>
        <p:txBody>
          <a:bodyPr>
            <a:spAutoFit/>
          </a:bodyPr>
          <a:lstStyle/>
          <a:p>
            <a:pPr algn="ctr" fontAlgn="auto">
              <a:spcBef>
                <a:spcPts val="0"/>
              </a:spcBef>
              <a:spcAft>
                <a:spcPts val="0"/>
              </a:spcAft>
              <a:defRPr/>
            </a:pPr>
            <a:r>
              <a:rPr lang="en-US" sz="4400" dirty="0">
                <a:solidFill>
                  <a:srgbClr val="FF0000"/>
                </a:solidFill>
                <a:latin typeface="+mn-lt"/>
                <a:cs typeface="+mn-cs"/>
              </a:rPr>
              <a:t>Company Name </a:t>
            </a:r>
          </a:p>
          <a:p>
            <a:pPr algn="ctr" fontAlgn="auto">
              <a:spcBef>
                <a:spcPts val="0"/>
              </a:spcBef>
              <a:spcAft>
                <a:spcPts val="0"/>
              </a:spcAft>
              <a:defRPr/>
            </a:pPr>
            <a:endParaRPr lang="en-US" sz="4400" dirty="0">
              <a:solidFill>
                <a:srgbClr val="FF0000"/>
              </a:solidFill>
              <a:latin typeface="+mn-lt"/>
              <a:cs typeface="+mn-cs"/>
            </a:endParaRPr>
          </a:p>
          <a:p>
            <a:pPr algn="ctr" fontAlgn="auto">
              <a:spcBef>
                <a:spcPts val="0"/>
              </a:spcBef>
              <a:spcAft>
                <a:spcPts val="0"/>
              </a:spcAft>
              <a:defRPr/>
            </a:pPr>
            <a:r>
              <a:rPr lang="en-US" sz="4400" dirty="0">
                <a:solidFill>
                  <a:srgbClr val="FF0000"/>
                </a:solidFill>
                <a:latin typeface="+mn-lt"/>
                <a:cs typeface="+mn-cs"/>
              </a:rPr>
              <a:t>Mailing Address</a:t>
            </a:r>
          </a:p>
          <a:p>
            <a:pPr algn="ctr" fontAlgn="auto">
              <a:spcBef>
                <a:spcPts val="0"/>
              </a:spcBef>
              <a:spcAft>
                <a:spcPts val="0"/>
              </a:spcAft>
              <a:defRPr/>
            </a:pPr>
            <a:endParaRPr lang="en-US" sz="4400" dirty="0">
              <a:solidFill>
                <a:srgbClr val="FF0000"/>
              </a:solidFill>
              <a:latin typeface="+mn-lt"/>
              <a:cs typeface="+mn-cs"/>
            </a:endParaRPr>
          </a:p>
          <a:p>
            <a:pPr algn="ctr" fontAlgn="auto">
              <a:spcBef>
                <a:spcPts val="0"/>
              </a:spcBef>
              <a:spcAft>
                <a:spcPts val="0"/>
              </a:spcAft>
              <a:defRPr/>
            </a:pPr>
            <a:r>
              <a:rPr lang="en-US" sz="4400" dirty="0">
                <a:solidFill>
                  <a:srgbClr val="FF0000"/>
                </a:solidFill>
                <a:latin typeface="+mn-lt"/>
                <a:cs typeface="+mn-cs"/>
              </a:rPr>
              <a:t>Business Location</a:t>
            </a:r>
            <a:endParaRPr lang="en-US" sz="4000" dirty="0">
              <a:solidFill>
                <a:srgbClr val="FF0000"/>
              </a:solidFill>
              <a:latin typeface="+mn-lt"/>
              <a:cs typeface="+mn-cs"/>
            </a:endParaRPr>
          </a:p>
          <a:p>
            <a:pPr algn="ctr" fontAlgn="auto">
              <a:spcBef>
                <a:spcPts val="0"/>
              </a:spcBef>
              <a:spcAft>
                <a:spcPts val="0"/>
              </a:spcAft>
              <a:defRPr/>
            </a:pPr>
            <a:endParaRPr lang="en-US" sz="4400" dirty="0">
              <a:solidFill>
                <a:srgbClr val="FF0000"/>
              </a:solidFill>
              <a:latin typeface="+mn-lt"/>
              <a:cs typeface="+mn-cs"/>
            </a:endParaRPr>
          </a:p>
          <a:p>
            <a:pPr algn="ctr" fontAlgn="auto">
              <a:spcBef>
                <a:spcPts val="0"/>
              </a:spcBef>
              <a:spcAft>
                <a:spcPts val="0"/>
              </a:spcAft>
              <a:defRPr/>
            </a:pPr>
            <a:r>
              <a:rPr lang="en-US" sz="4400" dirty="0">
                <a:solidFill>
                  <a:srgbClr val="FF0000"/>
                </a:solidFill>
                <a:latin typeface="+mn-lt"/>
                <a:cs typeface="+mn-cs"/>
              </a:rPr>
              <a:t>Phone Number </a:t>
            </a:r>
          </a:p>
          <a:p>
            <a:pPr algn="ctr" fontAlgn="auto">
              <a:spcBef>
                <a:spcPts val="0"/>
              </a:spcBef>
              <a:spcAft>
                <a:spcPts val="0"/>
              </a:spcAft>
              <a:defRPr/>
            </a:pPr>
            <a:endParaRPr lang="en-US" sz="4400" dirty="0">
              <a:solidFill>
                <a:srgbClr val="FF0000"/>
              </a:solidFill>
              <a:latin typeface="+mn-lt"/>
              <a:cs typeface="+mn-cs"/>
            </a:endParaRPr>
          </a:p>
          <a:p>
            <a:pPr algn="ctr" fontAlgn="auto">
              <a:spcBef>
                <a:spcPts val="0"/>
              </a:spcBef>
              <a:spcAft>
                <a:spcPts val="0"/>
              </a:spcAft>
              <a:defRPr/>
            </a:pPr>
            <a:r>
              <a:rPr lang="en-US" sz="4400" dirty="0">
                <a:solidFill>
                  <a:srgbClr val="FF0000"/>
                </a:solidFill>
                <a:latin typeface="+mn-lt"/>
                <a:cs typeface="+mn-cs"/>
              </a:rPr>
              <a:t>Type of Business</a:t>
            </a:r>
          </a:p>
        </p:txBody>
      </p:sp>
      <p:sp>
        <p:nvSpPr>
          <p:cNvPr id="2" name="Rectangle 1">
            <a:extLst>
              <a:ext uri="{FF2B5EF4-FFF2-40B4-BE49-F238E27FC236}">
                <a16:creationId xmlns:a16="http://schemas.microsoft.com/office/drawing/2014/main" id="{9ED901D9-0B0B-451D-A06E-BF5B2852633C}"/>
              </a:ext>
            </a:extLst>
          </p:cNvPr>
          <p:cNvSpPr/>
          <p:nvPr/>
        </p:nvSpPr>
        <p:spPr>
          <a:xfrm rot="16200000">
            <a:off x="-2052175" y="2833100"/>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04800"/>
            <a:ext cx="7696200" cy="1066800"/>
          </a:xfrm>
        </p:spPr>
        <p:txBody>
          <a:bodyPr>
            <a:normAutofit fontScale="90000"/>
          </a:bodyPr>
          <a:lstStyle/>
          <a:p>
            <a:pPr eaLnBrk="1" fontAlgn="auto" hangingPunct="1">
              <a:spcAft>
                <a:spcPts val="0"/>
              </a:spcAft>
              <a:defRPr/>
            </a:pPr>
            <a:br>
              <a:rPr lang="en-US" dirty="0"/>
            </a:br>
            <a:r>
              <a:rPr lang="en-US" dirty="0">
                <a:solidFill>
                  <a:srgbClr val="7030A0"/>
                </a:solidFill>
              </a:rPr>
              <a:t> </a:t>
            </a:r>
            <a:br>
              <a:rPr lang="en-US" dirty="0"/>
            </a:br>
            <a:r>
              <a:rPr lang="en-US" sz="6700" dirty="0">
                <a:solidFill>
                  <a:srgbClr val="FF0000"/>
                </a:solidFill>
                <a:effectLst/>
              </a:rPr>
              <a:t>Business Profile</a:t>
            </a:r>
          </a:p>
        </p:txBody>
      </p:sp>
      <p:sp>
        <p:nvSpPr>
          <p:cNvPr id="5" name="Subtitle 4"/>
          <p:cNvSpPr>
            <a:spLocks noGrp="1"/>
          </p:cNvSpPr>
          <p:nvPr>
            <p:ph type="subTitle" idx="1"/>
          </p:nvPr>
        </p:nvSpPr>
        <p:spPr>
          <a:xfrm>
            <a:off x="533400" y="1219200"/>
            <a:ext cx="8001000" cy="5029200"/>
          </a:xfrm>
        </p:spPr>
        <p:txBody>
          <a:bodyPr>
            <a:normAutofit/>
          </a:bodyPr>
          <a:lstStyle/>
          <a:p>
            <a:pPr eaLnBrk="1" fontAlgn="auto" hangingPunct="1">
              <a:spcAft>
                <a:spcPts val="0"/>
              </a:spcAft>
              <a:buClr>
                <a:schemeClr val="tx1">
                  <a:shade val="95000"/>
                </a:schemeClr>
              </a:buClr>
              <a:buFont typeface="Wingdings 2"/>
              <a:buNone/>
              <a:defRPr/>
            </a:pPr>
            <a:endParaRPr lang="en-US" b="1" dirty="0">
              <a:solidFill>
                <a:srgbClr val="7030A0"/>
              </a:solidFill>
            </a:endParaRPr>
          </a:p>
          <a:p>
            <a:pPr eaLnBrk="1" fontAlgn="auto" hangingPunct="1">
              <a:spcAft>
                <a:spcPts val="0"/>
              </a:spcAft>
              <a:buClr>
                <a:schemeClr val="tx1">
                  <a:shade val="95000"/>
                </a:schemeClr>
              </a:buClr>
              <a:buFont typeface="Wingdings 2"/>
              <a:buNone/>
              <a:defRPr/>
            </a:pPr>
            <a:r>
              <a:rPr lang="en-US" b="1" dirty="0">
                <a:solidFill>
                  <a:schemeClr val="bg1"/>
                </a:solidFill>
              </a:rPr>
              <a:t>Create a Logo for your company along with an appropriate company name.</a:t>
            </a: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r>
              <a:rPr lang="en-US" b="1" dirty="0">
                <a:solidFill>
                  <a:schemeClr val="bg1"/>
                </a:solidFill>
              </a:rPr>
              <a:t>Mission Statement:</a:t>
            </a:r>
          </a:p>
          <a:p>
            <a:pPr eaLnBrk="1" fontAlgn="auto" hangingPunct="1">
              <a:spcAft>
                <a:spcPts val="0"/>
              </a:spcAft>
              <a:buClr>
                <a:schemeClr val="tx1">
                  <a:shade val="95000"/>
                </a:schemeClr>
              </a:buClr>
              <a:buFont typeface="Wingdings 2"/>
              <a:buNone/>
              <a:defRPr/>
            </a:pPr>
            <a:r>
              <a:rPr lang="en-US" b="1" dirty="0">
                <a:solidFill>
                  <a:schemeClr val="bg1"/>
                </a:solidFill>
              </a:rPr>
              <a:t>A brief statement that describes your company philosophy on customers, service, and the reason the company exists.</a:t>
            </a:r>
          </a:p>
          <a:p>
            <a:pPr eaLnBrk="1" fontAlgn="auto" hangingPunct="1">
              <a:spcAft>
                <a:spcPts val="0"/>
              </a:spcAft>
              <a:buClr>
                <a:schemeClr val="tx1">
                  <a:shade val="95000"/>
                </a:schemeClr>
              </a:buClr>
              <a:buFont typeface="Wingdings 2"/>
              <a:buNone/>
              <a:defRPr/>
            </a:pPr>
            <a:endParaRPr lang="en-US" b="1" dirty="0">
              <a:solidFill>
                <a:srgbClr val="7030A0"/>
              </a:solidFill>
            </a:endParaRPr>
          </a:p>
        </p:txBody>
      </p:sp>
      <p:sp>
        <p:nvSpPr>
          <p:cNvPr id="6" name="Rectangle 5">
            <a:extLst>
              <a:ext uri="{FF2B5EF4-FFF2-40B4-BE49-F238E27FC236}">
                <a16:creationId xmlns:a16="http://schemas.microsoft.com/office/drawing/2014/main" id="{4FC4651E-5172-490A-8A26-7D70A11E89DD}"/>
              </a:ext>
            </a:extLst>
          </p:cNvPr>
          <p:cNvSpPr/>
          <p:nvPr/>
        </p:nvSpPr>
        <p:spPr>
          <a:xfrm rot="16200000">
            <a:off x="-2356975" y="3130643"/>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4366" y="952499"/>
            <a:ext cx="6553200" cy="533401"/>
          </a:xfrm>
        </p:spPr>
        <p:txBody>
          <a:bodyPr>
            <a:noAutofit/>
          </a:bodyPr>
          <a:lstStyle/>
          <a:p>
            <a:pPr eaLnBrk="1" fontAlgn="auto" hangingPunct="1">
              <a:spcAft>
                <a:spcPts val="0"/>
              </a:spcAft>
              <a:defRPr/>
            </a:pPr>
            <a:r>
              <a:rPr lang="en-US" dirty="0">
                <a:solidFill>
                  <a:srgbClr val="FF0000"/>
                </a:solidFill>
              </a:rPr>
              <a:t>Location and Property Cost</a:t>
            </a:r>
            <a:endParaRPr lang="en-US" sz="2700" dirty="0">
              <a:solidFill>
                <a:srgbClr val="FF0000"/>
              </a:solidFill>
              <a:effectLst>
                <a:outerShdw sx="1000" sy="1000" algn="tl" rotWithShape="0">
                  <a:srgbClr val="000000">
                    <a:alpha val="30000"/>
                  </a:srgbClr>
                </a:outerShdw>
              </a:effectLst>
            </a:endParaRPr>
          </a:p>
        </p:txBody>
      </p:sp>
      <p:sp>
        <p:nvSpPr>
          <p:cNvPr id="3" name="Subtitle 4"/>
          <p:cNvSpPr>
            <a:spLocks noGrp="1"/>
          </p:cNvSpPr>
          <p:nvPr>
            <p:ph type="subTitle" idx="1"/>
          </p:nvPr>
        </p:nvSpPr>
        <p:spPr>
          <a:xfrm>
            <a:off x="1400949" y="1371600"/>
            <a:ext cx="6940034" cy="5029200"/>
          </a:xfrm>
        </p:spPr>
        <p:txBody>
          <a:bodyPr>
            <a:normAutofit/>
          </a:bodyPr>
          <a:lstStyle/>
          <a:p>
            <a:pPr eaLnBrk="1" fontAlgn="auto" hangingPunct="1">
              <a:spcAft>
                <a:spcPts val="0"/>
              </a:spcAft>
              <a:buClr>
                <a:schemeClr val="tx1">
                  <a:shade val="95000"/>
                </a:schemeClr>
              </a:buClr>
              <a:buFont typeface="Wingdings 2"/>
              <a:buNone/>
              <a:defRPr/>
            </a:pPr>
            <a:endParaRPr lang="en-US" b="1" dirty="0">
              <a:solidFill>
                <a:srgbClr val="7030A0"/>
              </a:solidFill>
            </a:endParaRPr>
          </a:p>
          <a:p>
            <a:pPr eaLnBrk="1" fontAlgn="auto" hangingPunct="1">
              <a:spcAft>
                <a:spcPts val="0"/>
              </a:spcAft>
              <a:buClr>
                <a:schemeClr val="tx1">
                  <a:shade val="95000"/>
                </a:schemeClr>
              </a:buClr>
              <a:buFont typeface="Wingdings 2"/>
              <a:buNone/>
              <a:defRPr/>
            </a:pPr>
            <a:r>
              <a:rPr lang="en-US" b="1" dirty="0">
                <a:solidFill>
                  <a:schemeClr val="bg1"/>
                </a:solidFill>
              </a:rPr>
              <a:t>Briefly describe the location and how it will fit your business needs. </a:t>
            </a: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r>
              <a:rPr lang="en-US" b="1" dirty="0">
                <a:solidFill>
                  <a:schemeClr val="bg1"/>
                </a:solidFill>
              </a:rPr>
              <a:t>Space: per sq. ft.</a:t>
            </a: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r>
              <a:rPr lang="en-US" b="1" dirty="0">
                <a:solidFill>
                  <a:schemeClr val="bg1"/>
                </a:solidFill>
              </a:rPr>
              <a:t>Total monthly cost (rent): </a:t>
            </a:r>
          </a:p>
          <a:p>
            <a:pPr eaLnBrk="1" fontAlgn="auto" hangingPunct="1">
              <a:spcAft>
                <a:spcPts val="0"/>
              </a:spcAft>
              <a:buClr>
                <a:schemeClr val="tx1">
                  <a:shade val="95000"/>
                </a:schemeClr>
              </a:buClr>
              <a:buFont typeface="Wingdings 2"/>
              <a:buNone/>
              <a:defRPr/>
            </a:pPr>
            <a:endParaRPr lang="en-US" b="1" dirty="0">
              <a:solidFill>
                <a:schemeClr val="bg1"/>
              </a:solidFill>
            </a:endParaRPr>
          </a:p>
          <a:p>
            <a:pPr eaLnBrk="1" fontAlgn="auto" hangingPunct="1">
              <a:spcAft>
                <a:spcPts val="0"/>
              </a:spcAft>
              <a:buClr>
                <a:schemeClr val="tx1">
                  <a:shade val="95000"/>
                </a:schemeClr>
              </a:buClr>
              <a:buFont typeface="Wingdings 2"/>
              <a:buNone/>
              <a:defRPr/>
            </a:pPr>
            <a:endParaRPr lang="en-US" sz="2000" b="1" dirty="0">
              <a:solidFill>
                <a:schemeClr val="bg1"/>
              </a:solidFill>
            </a:endParaRPr>
          </a:p>
        </p:txBody>
      </p:sp>
      <p:sp>
        <p:nvSpPr>
          <p:cNvPr id="5" name="Rectangle 4">
            <a:extLst>
              <a:ext uri="{FF2B5EF4-FFF2-40B4-BE49-F238E27FC236}">
                <a16:creationId xmlns:a16="http://schemas.microsoft.com/office/drawing/2014/main" id="{EC2211BC-300E-4467-B493-A323738F21A3}"/>
              </a:ext>
            </a:extLst>
          </p:cNvPr>
          <p:cNvSpPr/>
          <p:nvPr/>
        </p:nvSpPr>
        <p:spPr>
          <a:xfrm rot="16200000">
            <a:off x="-2052175" y="2833100"/>
            <a:ext cx="5780750" cy="738664"/>
          </a:xfrm>
          <a:prstGeom prst="rect">
            <a:avLst/>
          </a:prstGeom>
          <a:noFill/>
        </p:spPr>
        <p:txBody>
          <a:bodyPr wrap="none" lIns="91440" tIns="45720" rIns="91440" bIns="45720">
            <a:spAutoFit/>
          </a:bodyPr>
          <a:lstStyle/>
          <a:p>
            <a:pPr algn="ctr"/>
            <a:r>
              <a:rPr lang="en-US" sz="4200" b="1" cap="none" spc="50" dirty="0">
                <a:ln w="0"/>
                <a:solidFill>
                  <a:schemeClr val="bg2"/>
                </a:solidFill>
                <a:effectLst>
                  <a:innerShdw blurRad="63500" dist="50800" dir="13500000">
                    <a:srgbClr val="000000">
                      <a:alpha val="50000"/>
                    </a:srgbClr>
                  </a:innerShdw>
                </a:effectLst>
              </a:rPr>
              <a:t>Example PowerPoint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txDef>
      <a:spPr bwMode="auto">
        <a:solidFill>
          <a:srgbClr val="FFFFFF"/>
        </a:solidFill>
        <a:ln w="9525">
          <a:noFill/>
          <a:miter lim="800000"/>
          <a:headEnd/>
          <a:tailEnd/>
        </a:ln>
      </a:spPr>
      <a:bodyPr/>
      <a:lstStyle>
        <a:defPPr>
          <a:spcAft>
            <a:spcPts val="1000"/>
          </a:spcAft>
          <a:defRPr sz="4000" b="1" dirty="0">
            <a:solidFill>
              <a:schemeClr val="bg1"/>
            </a:solidFill>
            <a:latin typeface="Vladimir Script"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4120</TotalTime>
  <Words>1546</Words>
  <Application>Microsoft Office PowerPoint</Application>
  <PresentationFormat>On-screen Show (4:3)</PresentationFormat>
  <Paragraphs>307</Paragraphs>
  <Slides>28</Slides>
  <Notes>16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3" baseType="lpstr">
      <vt:lpstr>Arial</vt:lpstr>
      <vt:lpstr>Arial Nova Light</vt:lpstr>
      <vt:lpstr>Calibri</vt:lpstr>
      <vt:lpstr>Corbel</vt:lpstr>
      <vt:lpstr>Garamond</vt:lpstr>
      <vt:lpstr>Georgia</vt:lpstr>
      <vt:lpstr>Myriad Web Pro</vt:lpstr>
      <vt:lpstr>Times New Roman</vt:lpstr>
      <vt:lpstr>Trebuchet MS</vt:lpstr>
      <vt:lpstr>Wingdings</vt:lpstr>
      <vt:lpstr>Wingdings 2</vt:lpstr>
      <vt:lpstr>Wingdings 3</vt:lpstr>
      <vt:lpstr>Apex</vt:lpstr>
      <vt:lpstr>Document</vt:lpstr>
      <vt:lpstr>Worksheet</vt:lpstr>
      <vt:lpstr>PowerPoint Presentation</vt:lpstr>
      <vt:lpstr>What is Entrepreneurship?</vt:lpstr>
      <vt:lpstr>Ideas for Companies</vt:lpstr>
      <vt:lpstr>PowerPoint Presentation</vt:lpstr>
      <vt:lpstr>Rules</vt:lpstr>
      <vt:lpstr>PowerPoint Presentation</vt:lpstr>
      <vt:lpstr>PowerPoint Presentation</vt:lpstr>
      <vt:lpstr>   Business Profile</vt:lpstr>
      <vt:lpstr>Location and Property Cost</vt:lpstr>
      <vt:lpstr> Start Up Costs What do I need for equipment? Use a Table to list the equipment and the costs. Do I need all of the equipment all at once—develop a time line for purchasing equipment.  What would the cost be of this—Can I purchase some of this equipment used? See next slide for more info regarding equipment costs.</vt:lpstr>
      <vt:lpstr> Equipment Needed </vt:lpstr>
      <vt:lpstr> Economics of 1 Unit  (For Service and Manufacturing Businesses)</vt:lpstr>
      <vt:lpstr>PowerPoint Presentation</vt:lpstr>
      <vt:lpstr> What would your Total  Costs be:  Per day?    Per Week?    Per Month?   (a table might be a good way to organize this information.)  </vt:lpstr>
      <vt:lpstr> Selling Prices  How would you structure your selling prices in order to justify the price to your customers?  Show or explain the calculation of your pricing structure.  (again, a table or spreadsheet might be helpful.)</vt:lpstr>
      <vt:lpstr>PowerPoint Presentation</vt:lpstr>
      <vt:lpstr> Average Monthly Fixed Costs</vt:lpstr>
      <vt:lpstr> Personal Living Expenses  Are you going to need to take your personal living expenses out of this company?  If so, then you need to decide if you are going to pay yourself a wage or salary from the company. (Put this Information into a table weekly and monthly)</vt:lpstr>
      <vt:lpstr> Time Management Plan</vt:lpstr>
      <vt:lpstr> Projected Income Statement for your company. Are you going to be able to cover your costs with your sales?  What are your monthly sales minus your monthly costs?</vt:lpstr>
      <vt:lpstr> Monthly Sales Projections </vt:lpstr>
      <vt:lpstr>List ways that you could obtain capital to start this company.  How much would you need to obtain initially?  See this website: http://www.riedc.com/business-services/financing/micro-business-emerging-growth-fund</vt:lpstr>
      <vt:lpstr> What is your projected Return on Investment?</vt:lpstr>
      <vt:lpstr> Marketing Analysis</vt:lpstr>
      <vt:lpstr> Marketing Plan</vt:lpstr>
      <vt:lpstr>Business &amp; Personal Goals</vt:lpstr>
      <vt:lpstr>Closing Statement</vt:lpstr>
      <vt:lpstr>Thank You For Your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rmcinnis</dc:creator>
  <cp:lastModifiedBy>Nicoline Batista</cp:lastModifiedBy>
  <cp:revision>406</cp:revision>
  <dcterms:created xsi:type="dcterms:W3CDTF">2008-03-07T16:57:13Z</dcterms:created>
  <dcterms:modified xsi:type="dcterms:W3CDTF">2019-02-05T18:03:11Z</dcterms:modified>
</cp:coreProperties>
</file>